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47" d="100"/>
          <a:sy n="47" d="100"/>
        </p:scale>
        <p:origin x="-1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4D086AE2-A7E9-4F9B-BA69-07975E148F49}" type="datetimeFigureOut">
              <a:rPr lang="el-GR" smtClean="0"/>
              <a:t>21/5/2020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164562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D086AE2-A7E9-4F9B-BA69-07975E148F49}" type="datetimeFigureOut">
              <a:rPr lang="el-GR" smtClean="0"/>
              <a:t>21/5/2020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39629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D086AE2-A7E9-4F9B-BA69-07975E148F49}" type="datetimeFigureOut">
              <a:rPr lang="el-GR" smtClean="0"/>
              <a:t>21/5/2020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10516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D086AE2-A7E9-4F9B-BA69-07975E148F49}" type="datetimeFigureOut">
              <a:rPr lang="el-GR" smtClean="0"/>
              <a:t>21/5/2020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234281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86AE2-A7E9-4F9B-BA69-07975E148F49}" type="datetimeFigureOut">
              <a:rPr lang="el-GR" smtClean="0"/>
              <a:t>21/5/2020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406169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4D086AE2-A7E9-4F9B-BA69-07975E148F49}" type="datetimeFigureOut">
              <a:rPr lang="el-GR" smtClean="0"/>
              <a:t>21/5/2020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215307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4D086AE2-A7E9-4F9B-BA69-07975E148F49}" type="datetimeFigureOut">
              <a:rPr lang="el-GR" smtClean="0"/>
              <a:t>21/5/2020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49966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4D086AE2-A7E9-4F9B-BA69-07975E148F49}" type="datetimeFigureOut">
              <a:rPr lang="el-GR" smtClean="0"/>
              <a:t>21/5/2020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34028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86AE2-A7E9-4F9B-BA69-07975E148F49}" type="datetimeFigureOut">
              <a:rPr lang="el-GR" smtClean="0"/>
              <a:t>21/5/2020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272512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86AE2-A7E9-4F9B-BA69-07975E148F49}" type="datetimeFigureOut">
              <a:rPr lang="el-GR" smtClean="0"/>
              <a:t>21/5/2020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285700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86AE2-A7E9-4F9B-BA69-07975E148F49}" type="datetimeFigureOut">
              <a:rPr lang="el-GR" smtClean="0"/>
              <a:t>21/5/2020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3EE6041-2410-4F78-A136-0D0C0BD561F8}" type="slidenum">
              <a:rPr lang="el-GR" smtClean="0"/>
              <a:t>‹#›</a:t>
            </a:fld>
            <a:endParaRPr lang="el-GR"/>
          </a:p>
        </p:txBody>
      </p:sp>
    </p:spTree>
    <p:extLst>
      <p:ext uri="{BB962C8B-B14F-4D97-AF65-F5344CB8AC3E}">
        <p14:creationId xmlns:p14="http://schemas.microsoft.com/office/powerpoint/2010/main" val="29538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86AE2-A7E9-4F9B-BA69-07975E148F49}" type="datetimeFigureOut">
              <a:rPr lang="el-GR" smtClean="0"/>
              <a:t>21/5/2020</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E6041-2410-4F78-A136-0D0C0BD561F8}" type="slidenum">
              <a:rPr lang="el-GR" smtClean="0"/>
              <a:t>‹#›</a:t>
            </a:fld>
            <a:endParaRPr lang="el-GR"/>
          </a:p>
        </p:txBody>
      </p:sp>
    </p:spTree>
    <p:extLst>
      <p:ext uri="{BB962C8B-B14F-4D97-AF65-F5344CB8AC3E}">
        <p14:creationId xmlns:p14="http://schemas.microsoft.com/office/powerpoint/2010/main" val="2370327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eeek-kallith.att.sch.gr/index.php/kipouriki/273-mathima-kipourikis-18-mathaino-poia-dentra-einai-dasika-kai-poia-oporofor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eeek-kallith.att.sch.gr/images/Yliko/Kipouriki/%CE%9A%CE%B7%CF%80%CE%BF%CF%85%CF%81%CE%B9%CE%BA%CE%AE_2%CE%91-%CE%95%CF%80%CE%BF%CF%87%CE%B9%CE%B1%CE%BA%CE%AC_%CF%86%CF%81%CE%BF%CF%8D%CF%84%CE%B1_%CE%98%CE%B5%CF%89%CF%81%CE%AF%CE%B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dreamkindergarten.blogspot.com/2013/01/blog-post_19.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earningapps.org/watch?v=pktd0737n20" TargetMode="External"/><Relationship Id="rId2" Type="http://schemas.openxmlformats.org/officeDocument/2006/relationships/hyperlink" Target="https://learningapps.org/watch?v=p43mb94q520"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65198"/>
          </a:xfrm>
        </p:spPr>
        <p:txBody>
          <a:bodyPr>
            <a:normAutofit/>
          </a:bodyPr>
          <a:lstStyle/>
          <a:p>
            <a:r>
              <a:rPr lang="el-GR" sz="5400" b="1" dirty="0" smtClean="0">
                <a:latin typeface="Comic Sans MS" panose="030F0702030302020204" pitchFamily="66" charset="0"/>
              </a:rPr>
              <a:t>Τα εσπεριδοειδή δέντρα! </a:t>
            </a:r>
            <a:endParaRPr lang="el-GR" sz="5400" b="1" dirty="0">
              <a:latin typeface="Comic Sans MS" panose="030F0702030302020204" pitchFamily="66" charset="0"/>
            </a:endParaRPr>
          </a:p>
        </p:txBody>
      </p:sp>
      <p:sp>
        <p:nvSpPr>
          <p:cNvPr id="3" name="Subtitle 2"/>
          <p:cNvSpPr>
            <a:spLocks noGrp="1"/>
          </p:cNvSpPr>
          <p:nvPr>
            <p:ph type="subTitle" idx="1"/>
          </p:nvPr>
        </p:nvSpPr>
        <p:spPr>
          <a:xfrm>
            <a:off x="1524000" y="3602037"/>
            <a:ext cx="9144000" cy="2533291"/>
          </a:xfrm>
        </p:spPr>
        <p:txBody>
          <a:bodyPr>
            <a:noAutofit/>
          </a:bodyPr>
          <a:lstStyle/>
          <a:p>
            <a:r>
              <a:rPr lang="el-GR" sz="3200" dirty="0" smtClean="0">
                <a:latin typeface="Comic Sans MS" panose="030F0702030302020204" pitchFamily="66" charset="0"/>
              </a:rPr>
              <a:t>Στο προηγούμενο μάθημα μιλήσαμε για τα </a:t>
            </a:r>
            <a:r>
              <a:rPr lang="el-GR" sz="3200" dirty="0" smtClean="0">
                <a:latin typeface="Comic Sans MS" panose="030F0702030302020204" pitchFamily="66" charset="0"/>
                <a:hlinkClick r:id="rId2"/>
              </a:rPr>
              <a:t>οπωροφόρα και τα δασικά </a:t>
            </a:r>
            <a:r>
              <a:rPr lang="el-GR" sz="3200" dirty="0" smtClean="0">
                <a:latin typeface="Comic Sans MS" panose="030F0702030302020204" pitchFamily="66" charset="0"/>
              </a:rPr>
              <a:t>δέντρα. </a:t>
            </a:r>
          </a:p>
          <a:p>
            <a:r>
              <a:rPr lang="el-GR" sz="3200" dirty="0" smtClean="0">
                <a:latin typeface="Comic Sans MS" panose="030F0702030302020204" pitchFamily="66" charset="0"/>
              </a:rPr>
              <a:t>Μια ομαδουλα που ανήκει στα οπωροφόρα δέντρα είναι και τα </a:t>
            </a:r>
            <a:r>
              <a:rPr lang="el-GR" sz="3200" b="1" u="sng" dirty="0" smtClean="0">
                <a:latin typeface="Comic Sans MS" panose="030F0702030302020204" pitchFamily="66" charset="0"/>
              </a:rPr>
              <a:t>εσπεριδοειδή.</a:t>
            </a:r>
            <a:endParaRPr lang="el-GR" sz="3200" b="1" u="sng"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043" y="282894"/>
            <a:ext cx="1776269" cy="1678938"/>
          </a:xfrm>
          <a:prstGeom prst="rect">
            <a:avLst/>
          </a:prstGeom>
        </p:spPr>
      </p:pic>
    </p:spTree>
    <p:extLst>
      <p:ext uri="{BB962C8B-B14F-4D97-AF65-F5344CB8AC3E}">
        <p14:creationId xmlns:p14="http://schemas.microsoft.com/office/powerpoint/2010/main" val="1266099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6299"/>
            <a:ext cx="10515600" cy="795081"/>
          </a:xfrm>
        </p:spPr>
        <p:txBody>
          <a:bodyPr/>
          <a:lstStyle/>
          <a:p>
            <a:pPr algn="ctr"/>
            <a:r>
              <a:rPr lang="el-GR" dirty="0" smtClean="0">
                <a:latin typeface="Comic Sans MS" panose="030F0702030302020204" pitchFamily="66" charset="0"/>
              </a:rPr>
              <a:t>Τι είναι τα εσπεριδοειδή ;</a:t>
            </a:r>
            <a:endParaRPr lang="el-GR" dirty="0">
              <a:latin typeface="Comic Sans MS" panose="030F0702030302020204" pitchFamily="66" charset="0"/>
            </a:endParaRPr>
          </a:p>
        </p:txBody>
      </p:sp>
      <p:sp>
        <p:nvSpPr>
          <p:cNvPr id="3" name="Content Placeholder 2"/>
          <p:cNvSpPr>
            <a:spLocks noGrp="1"/>
          </p:cNvSpPr>
          <p:nvPr>
            <p:ph idx="1"/>
          </p:nvPr>
        </p:nvSpPr>
        <p:spPr>
          <a:xfrm>
            <a:off x="838200" y="1229032"/>
            <a:ext cx="10515600" cy="5476567"/>
          </a:xfrm>
        </p:spPr>
        <p:txBody>
          <a:bodyPr>
            <a:normAutofit/>
          </a:bodyPr>
          <a:lstStyle/>
          <a:p>
            <a:r>
              <a:rPr lang="el-GR" dirty="0" smtClean="0">
                <a:latin typeface="Comic Sans MS" panose="030F0702030302020204" pitchFamily="66" charset="0"/>
              </a:rPr>
              <a:t>Τα </a:t>
            </a:r>
            <a:r>
              <a:rPr lang="el-GR" b="1" dirty="0" smtClean="0">
                <a:latin typeface="Comic Sans MS" panose="030F0702030302020204" pitchFamily="66" charset="0"/>
              </a:rPr>
              <a:t>εσπεριδοειδή</a:t>
            </a:r>
            <a:r>
              <a:rPr lang="el-GR" dirty="0" smtClean="0">
                <a:latin typeface="Comic Sans MS" panose="030F0702030302020204" pitchFamily="66" charset="0"/>
              </a:rPr>
              <a:t> είναι </a:t>
            </a:r>
            <a:r>
              <a:rPr lang="el-GR" b="1" dirty="0" smtClean="0">
                <a:latin typeface="Comic Sans MS" panose="030F0702030302020204" pitchFamily="66" charset="0"/>
              </a:rPr>
              <a:t>δέντρα οπωροφόρα</a:t>
            </a:r>
            <a:r>
              <a:rPr lang="el-GR" dirty="0" smtClean="0">
                <a:latin typeface="Comic Sans MS" panose="030F0702030302020204" pitchFamily="66" charset="0"/>
              </a:rPr>
              <a:t>, δηλαδή τα καλλεργεί ο άνθρωπος γιατί μας δίνουν καρπούς που τρώγονται.</a:t>
            </a:r>
          </a:p>
          <a:p>
            <a:r>
              <a:rPr lang="el-GR" dirty="0" smtClean="0">
                <a:latin typeface="Comic Sans MS" panose="030F0702030302020204" pitchFamily="66" charset="0"/>
              </a:rPr>
              <a:t>Είναι δέντρα </a:t>
            </a:r>
            <a:r>
              <a:rPr lang="el-GR" b="1" dirty="0" smtClean="0">
                <a:latin typeface="Comic Sans MS" panose="030F0702030302020204" pitchFamily="66" charset="0"/>
              </a:rPr>
              <a:t>χαμηλά</a:t>
            </a:r>
            <a:r>
              <a:rPr lang="el-GR" dirty="0" smtClean="0">
                <a:latin typeface="Comic Sans MS" panose="030F0702030302020204" pitchFamily="66" charset="0"/>
              </a:rPr>
              <a:t>, όχι πολύ ψηλά όπως το κυπαρίσσι.</a:t>
            </a:r>
          </a:p>
          <a:p>
            <a:r>
              <a:rPr lang="el-GR" dirty="0" smtClean="0">
                <a:latin typeface="Comic Sans MS" panose="030F0702030302020204" pitchFamily="66" charset="0"/>
              </a:rPr>
              <a:t>Είναι </a:t>
            </a:r>
            <a:r>
              <a:rPr lang="el-GR" b="1" dirty="0" smtClean="0">
                <a:latin typeface="Comic Sans MS" panose="030F0702030302020204" pitchFamily="66" charset="0"/>
              </a:rPr>
              <a:t>αειθαλή</a:t>
            </a:r>
            <a:r>
              <a:rPr lang="el-GR" dirty="0" smtClean="0">
                <a:latin typeface="Comic Sans MS" panose="030F0702030302020204" pitchFamily="66" charset="0"/>
              </a:rPr>
              <a:t> δέντρα, δηλαδή δεν ρίχνουν τα φύλλα τους τον χειμώνα.</a:t>
            </a:r>
          </a:p>
          <a:p>
            <a:r>
              <a:rPr lang="el-GR" dirty="0" smtClean="0">
                <a:latin typeface="Comic Sans MS" panose="030F0702030302020204" pitchFamily="66" charset="0"/>
              </a:rPr>
              <a:t>Τα άνθη των εσπεριδοειδών δέντρων έχουν πολύ όμορφο άρωμα.</a:t>
            </a:r>
          </a:p>
          <a:p>
            <a:r>
              <a:rPr lang="el-GR" dirty="0" smtClean="0">
                <a:latin typeface="Comic Sans MS" panose="030F0702030302020204" pitchFamily="66" charset="0"/>
              </a:rPr>
              <a:t>Τα φρούτα που μας δίνουν τα εσπεριδοειδή δέντρα είναι </a:t>
            </a:r>
            <a:r>
              <a:rPr lang="el-GR" b="1" dirty="0" smtClean="0">
                <a:latin typeface="Comic Sans MS" panose="030F0702030302020204" pitchFamily="66" charset="0"/>
                <a:hlinkClick r:id="rId2"/>
              </a:rPr>
              <a:t>φρούτα του χειμώνα </a:t>
            </a:r>
            <a:r>
              <a:rPr lang="el-GR" dirty="0" smtClean="0">
                <a:latin typeface="Comic Sans MS" panose="030F0702030302020204" pitchFamily="66" charset="0"/>
              </a:rPr>
              <a:t>, όπως μας έχει αναφέρει ο κύριος Μαρούγκας σε προηγούμενο μάθημα.</a:t>
            </a:r>
          </a:p>
          <a:p>
            <a:r>
              <a:rPr lang="el-GR" dirty="0" smtClean="0">
                <a:latin typeface="Comic Sans MS" panose="030F0702030302020204" pitchFamily="66" charset="0"/>
              </a:rPr>
              <a:t>Τα φρούτα αυτά είναι πολύ </a:t>
            </a:r>
            <a:r>
              <a:rPr lang="el-GR" b="1" dirty="0" smtClean="0">
                <a:latin typeface="Comic Sans MS" panose="030F0702030302020204" pitchFamily="66" charset="0"/>
              </a:rPr>
              <a:t>ωφέλιμα</a:t>
            </a:r>
            <a:r>
              <a:rPr lang="el-GR" dirty="0" smtClean="0">
                <a:latin typeface="Comic Sans MS" panose="030F0702030302020204" pitchFamily="66" charset="0"/>
              </a:rPr>
              <a:t> για την υγεία μας και είναι πλούσια σε </a:t>
            </a:r>
            <a:r>
              <a:rPr lang="el-GR" b="1" dirty="0" smtClean="0">
                <a:latin typeface="Comic Sans MS" panose="030F0702030302020204" pitchFamily="66" charset="0"/>
              </a:rPr>
              <a:t>βιταμίνη </a:t>
            </a:r>
            <a:r>
              <a:rPr lang="en-US" b="1" dirty="0" smtClean="0">
                <a:latin typeface="Comic Sans MS" panose="030F0702030302020204" pitchFamily="66" charset="0"/>
              </a:rPr>
              <a:t>C. </a:t>
            </a:r>
            <a:endParaRPr lang="el-GR" b="1" dirty="0">
              <a:latin typeface="Comic Sans MS" panose="030F0702030302020204" pitchFamily="66" charset="0"/>
            </a:endParaRPr>
          </a:p>
        </p:txBody>
      </p:sp>
    </p:spTree>
    <p:extLst>
      <p:ext uri="{BB962C8B-B14F-4D97-AF65-F5344CB8AC3E}">
        <p14:creationId xmlns:p14="http://schemas.microsoft.com/office/powerpoint/2010/main" val="1281217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omic Sans MS" panose="030F0702030302020204" pitchFamily="66" charset="0"/>
              </a:rPr>
              <a:t>Ποιά είναι τα εσπεριδοειδή; </a:t>
            </a:r>
            <a:endParaRPr lang="el-GR" dirty="0">
              <a:latin typeface="Comic Sans MS" panose="030F0702030302020204" pitchFamily="66"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06378" y="365125"/>
            <a:ext cx="1527175" cy="1527175"/>
          </a:xfrm>
        </p:spPr>
      </p:pic>
      <p:sp>
        <p:nvSpPr>
          <p:cNvPr id="7" name="TextBox 6"/>
          <p:cNvSpPr txBox="1"/>
          <p:nvPr/>
        </p:nvSpPr>
        <p:spPr>
          <a:xfrm>
            <a:off x="1022555" y="2281084"/>
            <a:ext cx="9910916" cy="3970318"/>
          </a:xfrm>
          <a:prstGeom prst="rect">
            <a:avLst/>
          </a:prstGeom>
          <a:noFill/>
        </p:spPr>
        <p:txBody>
          <a:bodyPr wrap="square" rtlCol="0">
            <a:spAutoFit/>
          </a:bodyPr>
          <a:lstStyle/>
          <a:p>
            <a:r>
              <a:rPr lang="el-GR" sz="2800" dirty="0" smtClean="0">
                <a:latin typeface="Comic Sans MS" panose="030F0702030302020204" pitchFamily="66" charset="0"/>
              </a:rPr>
              <a:t>Τα εσπεριδοειδή είναι :</a:t>
            </a:r>
          </a:p>
          <a:p>
            <a:r>
              <a:rPr lang="el-GR" sz="2800" dirty="0" smtClean="0">
                <a:latin typeface="Comic Sans MS" panose="030F0702030302020204" pitchFamily="66" charset="0"/>
              </a:rPr>
              <a:t>Η </a:t>
            </a:r>
            <a:r>
              <a:rPr lang="el-GR" sz="2800" b="1" dirty="0" smtClean="0">
                <a:latin typeface="Comic Sans MS" panose="030F0702030302020204" pitchFamily="66" charset="0"/>
              </a:rPr>
              <a:t>πορτοκαλιά </a:t>
            </a:r>
            <a:r>
              <a:rPr lang="el-GR" sz="2800" dirty="0" smtClean="0">
                <a:latin typeface="Comic Sans MS" panose="030F0702030302020204" pitchFamily="66" charset="0"/>
              </a:rPr>
              <a:t>που μας δίνει πορτοκάλια.</a:t>
            </a:r>
          </a:p>
          <a:p>
            <a:r>
              <a:rPr lang="el-GR" sz="2800" dirty="0" smtClean="0">
                <a:latin typeface="Comic Sans MS" panose="030F0702030302020204" pitchFamily="66" charset="0"/>
              </a:rPr>
              <a:t>Η </a:t>
            </a:r>
            <a:r>
              <a:rPr lang="el-GR" sz="2800" b="1" dirty="0" smtClean="0">
                <a:latin typeface="Comic Sans MS" panose="030F0702030302020204" pitchFamily="66" charset="0"/>
              </a:rPr>
              <a:t>λεμονιά</a:t>
            </a:r>
            <a:r>
              <a:rPr lang="el-GR" sz="2800" dirty="0" smtClean="0">
                <a:latin typeface="Comic Sans MS" panose="030F0702030302020204" pitchFamily="66" charset="0"/>
              </a:rPr>
              <a:t> που μας δίνει λεμόνια.</a:t>
            </a:r>
          </a:p>
          <a:p>
            <a:r>
              <a:rPr lang="el-GR" sz="2800" dirty="0" smtClean="0">
                <a:latin typeface="Comic Sans MS" panose="030F0702030302020204" pitchFamily="66" charset="0"/>
              </a:rPr>
              <a:t>Η </a:t>
            </a:r>
            <a:r>
              <a:rPr lang="el-GR" sz="2800" b="1" dirty="0" smtClean="0">
                <a:latin typeface="Comic Sans MS" panose="030F0702030302020204" pitchFamily="66" charset="0"/>
              </a:rPr>
              <a:t>νερατζια</a:t>
            </a:r>
            <a:r>
              <a:rPr lang="el-GR" sz="2800" dirty="0" smtClean="0">
                <a:latin typeface="Comic Sans MS" panose="030F0702030302020204" pitchFamily="66" charset="0"/>
              </a:rPr>
              <a:t> που μας δίνει νεράτζια.</a:t>
            </a:r>
          </a:p>
          <a:p>
            <a:r>
              <a:rPr lang="el-GR" sz="2800" dirty="0" smtClean="0">
                <a:latin typeface="Comic Sans MS" panose="030F0702030302020204" pitchFamily="66" charset="0"/>
              </a:rPr>
              <a:t>Το </a:t>
            </a:r>
            <a:r>
              <a:rPr lang="el-GR" sz="2800" b="1" dirty="0" smtClean="0">
                <a:latin typeface="Comic Sans MS" panose="030F0702030302020204" pitchFamily="66" charset="0"/>
              </a:rPr>
              <a:t>περγαμόντο</a:t>
            </a:r>
            <a:r>
              <a:rPr lang="el-GR" sz="2800" dirty="0" smtClean="0">
                <a:latin typeface="Comic Sans MS" panose="030F0702030302020204" pitchFamily="66" charset="0"/>
              </a:rPr>
              <a:t> που μας δίνει περγαμόντο.</a:t>
            </a:r>
          </a:p>
          <a:p>
            <a:r>
              <a:rPr lang="el-GR" sz="2800" dirty="0" smtClean="0">
                <a:latin typeface="Comic Sans MS" panose="030F0702030302020204" pitchFamily="66" charset="0"/>
              </a:rPr>
              <a:t>Η </a:t>
            </a:r>
            <a:r>
              <a:rPr lang="el-GR" sz="2800" b="1" dirty="0" smtClean="0">
                <a:latin typeface="Comic Sans MS" panose="030F0702030302020204" pitchFamily="66" charset="0"/>
              </a:rPr>
              <a:t>μανταρινιά</a:t>
            </a:r>
            <a:r>
              <a:rPr lang="el-GR" sz="2800" dirty="0" smtClean="0">
                <a:latin typeface="Comic Sans MS" panose="030F0702030302020204" pitchFamily="66" charset="0"/>
              </a:rPr>
              <a:t> που μας δίνει μανταρίνια.</a:t>
            </a:r>
          </a:p>
          <a:p>
            <a:r>
              <a:rPr lang="el-GR" sz="2800" dirty="0" smtClean="0">
                <a:latin typeface="Comic Sans MS" panose="030F0702030302020204" pitchFamily="66" charset="0"/>
              </a:rPr>
              <a:t>Η </a:t>
            </a:r>
            <a:r>
              <a:rPr lang="el-GR" sz="2800" b="1" dirty="0" smtClean="0">
                <a:latin typeface="Comic Sans MS" panose="030F0702030302020204" pitchFamily="66" charset="0"/>
              </a:rPr>
              <a:t>κιτριά</a:t>
            </a:r>
            <a:r>
              <a:rPr lang="el-GR" sz="2800" dirty="0" smtClean="0">
                <a:latin typeface="Comic Sans MS" panose="030F0702030302020204" pitchFamily="66" charset="0"/>
              </a:rPr>
              <a:t> που μας δίνει κίτρα.</a:t>
            </a:r>
          </a:p>
          <a:p>
            <a:r>
              <a:rPr lang="el-GR" sz="2800" dirty="0" smtClean="0">
                <a:latin typeface="Comic Sans MS" panose="030F0702030302020204" pitchFamily="66" charset="0"/>
              </a:rPr>
              <a:t>Το </a:t>
            </a:r>
            <a:r>
              <a:rPr lang="el-GR" sz="2800" b="1" dirty="0" smtClean="0">
                <a:latin typeface="Comic Sans MS" panose="030F0702030302020204" pitchFamily="66" charset="0"/>
              </a:rPr>
              <a:t>κουμ κουάτ </a:t>
            </a:r>
            <a:r>
              <a:rPr lang="el-GR" sz="2800" dirty="0" smtClean="0">
                <a:latin typeface="Comic Sans MS" panose="030F0702030302020204" pitchFamily="66" charset="0"/>
              </a:rPr>
              <a:t>που μας δίνει τα κουμ κουάτ.</a:t>
            </a:r>
          </a:p>
          <a:p>
            <a:r>
              <a:rPr lang="el-GR" sz="2800" dirty="0" smtClean="0">
                <a:latin typeface="Comic Sans MS" panose="030F0702030302020204" pitchFamily="66" charset="0"/>
              </a:rPr>
              <a:t>Το </a:t>
            </a:r>
            <a:r>
              <a:rPr lang="el-GR" sz="2800" b="1" dirty="0" smtClean="0">
                <a:latin typeface="Comic Sans MS" panose="030F0702030302020204" pitchFamily="66" charset="0"/>
              </a:rPr>
              <a:t>γκρέιπ φρούτ </a:t>
            </a:r>
            <a:r>
              <a:rPr lang="el-GR" sz="2800" dirty="0" smtClean="0">
                <a:latin typeface="Comic Sans MS" panose="030F0702030302020204" pitchFamily="66" charset="0"/>
              </a:rPr>
              <a:t>που μας δίνει τα γκρέιπ φρούτ.</a:t>
            </a:r>
            <a:endParaRPr lang="el-GR" sz="2800" dirty="0">
              <a:latin typeface="Comic Sans MS" panose="030F0702030302020204" pitchFamily="66" charset="0"/>
            </a:endParaRPr>
          </a:p>
        </p:txBody>
      </p:sp>
    </p:spTree>
    <p:extLst>
      <p:ext uri="{BB962C8B-B14F-4D97-AF65-F5344CB8AC3E}">
        <p14:creationId xmlns:p14="http://schemas.microsoft.com/office/powerpoint/2010/main" val="278798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045" y="158648"/>
            <a:ext cx="11493909" cy="932733"/>
          </a:xfrm>
        </p:spPr>
        <p:txBody>
          <a:bodyPr>
            <a:normAutofit/>
          </a:bodyPr>
          <a:lstStyle/>
          <a:p>
            <a:pPr algn="ctr"/>
            <a:r>
              <a:rPr lang="el-GR" sz="4000" dirty="0" smtClean="0">
                <a:latin typeface="Comic Sans MS" panose="030F0702030302020204" pitchFamily="66" charset="0"/>
              </a:rPr>
              <a:t>Ας δούμε μερικά γνωστά εσπεριδοειδή φρούτα.</a:t>
            </a:r>
            <a:endParaRPr lang="el-GR" sz="4000" dirty="0">
              <a:latin typeface="Comic Sans MS" panose="030F0702030302020204" pitchFamily="66" charset="0"/>
            </a:endParaRPr>
          </a:p>
        </p:txBody>
      </p:sp>
      <p:sp>
        <p:nvSpPr>
          <p:cNvPr id="3" name="Content Placeholder 2"/>
          <p:cNvSpPr>
            <a:spLocks noGrp="1"/>
          </p:cNvSpPr>
          <p:nvPr>
            <p:ph idx="1"/>
          </p:nvPr>
        </p:nvSpPr>
        <p:spPr>
          <a:xfrm>
            <a:off x="349045" y="1091381"/>
            <a:ext cx="11493909" cy="5515896"/>
          </a:xfrm>
        </p:spPr>
        <p:txBody>
          <a:bodyPr>
            <a:normAutofit/>
          </a:bodyPr>
          <a:lstStyle/>
          <a:p>
            <a:r>
              <a:rPr lang="el-GR" sz="1600" dirty="0" smtClean="0">
                <a:latin typeface="Comic Sans MS" panose="030F0702030302020204" pitchFamily="66" charset="0"/>
              </a:rPr>
              <a:t>Η εικόνα έιναι από μια πολύ ωραία σελίδα συναδέλφου εκπαιδευτικού.</a:t>
            </a:r>
          </a:p>
          <a:p>
            <a:r>
              <a:rPr lang="el-GR" sz="1600" dirty="0" smtClean="0">
                <a:latin typeface="Comic Sans MS" panose="030F0702030302020204" pitchFamily="66" charset="0"/>
              </a:rPr>
              <a:t>Η σελίδα βρίσκεται στην ηλεκτρονική διεύθυνση : </a:t>
            </a:r>
            <a:r>
              <a:rPr lang="en-US" sz="1600" dirty="0" smtClean="0">
                <a:latin typeface="Comic Sans MS" panose="030F0702030302020204" pitchFamily="66" charset="0"/>
                <a:hlinkClick r:id="rId2"/>
              </a:rPr>
              <a:t>http://dreamkindergarten.blogspot.com/2013/01/blog-post_19.html</a:t>
            </a:r>
            <a:endParaRPr lang="el-GR" sz="1600" dirty="0">
              <a:latin typeface="Comic Sans MS" panose="030F0702030302020204"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2621" y="1750142"/>
            <a:ext cx="7121650" cy="5034116"/>
          </a:xfrm>
          <a:prstGeom prst="rect">
            <a:avLst/>
          </a:prstGeom>
        </p:spPr>
      </p:pic>
    </p:spTree>
    <p:extLst>
      <p:ext uri="{BB962C8B-B14F-4D97-AF65-F5344CB8AC3E}">
        <p14:creationId xmlns:p14="http://schemas.microsoft.com/office/powerpoint/2010/main" val="131086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35" y="247138"/>
            <a:ext cx="11621730" cy="844243"/>
          </a:xfrm>
        </p:spPr>
        <p:txBody>
          <a:bodyPr>
            <a:normAutofit fontScale="90000"/>
          </a:bodyPr>
          <a:lstStyle/>
          <a:p>
            <a:pPr algn="ctr"/>
            <a:r>
              <a:rPr lang="el-GR" sz="3600" dirty="0" smtClean="0">
                <a:latin typeface="Comic Sans MS" panose="030F0702030302020204" pitchFamily="66" charset="0"/>
              </a:rPr>
              <a:t>Ας δούμε μερικά γνωστά εσπεριδοειδή δέντρα</a:t>
            </a:r>
            <a:r>
              <a:rPr lang="en-US" sz="3600" dirty="0" smtClean="0">
                <a:latin typeface="Comic Sans MS" panose="030F0702030302020204" pitchFamily="66" charset="0"/>
              </a:rPr>
              <a:t> </a:t>
            </a:r>
            <a:r>
              <a:rPr lang="el-GR" sz="3600" dirty="0" smtClean="0">
                <a:latin typeface="Comic Sans MS" panose="030F0702030302020204" pitchFamily="66" charset="0"/>
              </a:rPr>
              <a:t>με τους καρπούς τους. </a:t>
            </a:r>
            <a:endParaRPr lang="el-GR" sz="3600" dirty="0">
              <a:latin typeface="Comic Sans MS" panose="030F0702030302020204" pitchFamily="66" charset="0"/>
            </a:endParaRPr>
          </a:p>
        </p:txBody>
      </p:sp>
      <p:sp>
        <p:nvSpPr>
          <p:cNvPr id="3" name="Content Placeholder 2"/>
          <p:cNvSpPr>
            <a:spLocks noGrp="1"/>
          </p:cNvSpPr>
          <p:nvPr>
            <p:ph idx="1"/>
          </p:nvPr>
        </p:nvSpPr>
        <p:spPr>
          <a:xfrm>
            <a:off x="285135" y="1091381"/>
            <a:ext cx="11621730" cy="5574890"/>
          </a:xfrm>
        </p:spPr>
        <p:txBody>
          <a:bodyPr/>
          <a:lstStyle/>
          <a:p>
            <a:r>
              <a:rPr lang="el-GR" b="1" dirty="0" smtClean="0">
                <a:latin typeface="Comic Sans MS" panose="030F0702030302020204" pitchFamily="66" charset="0"/>
              </a:rPr>
              <a:t>Πορτοκαλιά 						Λεμονιά</a:t>
            </a:r>
          </a:p>
          <a:p>
            <a:endParaRPr lang="el-GR" b="1" dirty="0">
              <a:latin typeface="Comic Sans MS" panose="030F0702030302020204" pitchFamily="66" charset="0"/>
            </a:endParaRPr>
          </a:p>
          <a:p>
            <a:endParaRPr lang="el-GR" b="1" dirty="0" smtClean="0">
              <a:latin typeface="Comic Sans MS" panose="030F0702030302020204" pitchFamily="66" charset="0"/>
            </a:endParaRPr>
          </a:p>
          <a:p>
            <a:endParaRPr lang="el-GR" b="1" dirty="0">
              <a:latin typeface="Comic Sans MS" panose="030F0702030302020204" pitchFamily="66" charset="0"/>
            </a:endParaRPr>
          </a:p>
          <a:p>
            <a:endParaRPr lang="el-GR" b="1" dirty="0" smtClean="0">
              <a:latin typeface="Comic Sans MS" panose="030F0702030302020204" pitchFamily="66" charset="0"/>
            </a:endParaRPr>
          </a:p>
          <a:p>
            <a:endParaRPr lang="el-GR" b="1" dirty="0">
              <a:latin typeface="Comic Sans MS" panose="030F0702030302020204" pitchFamily="66" charset="0"/>
            </a:endParaRPr>
          </a:p>
          <a:p>
            <a:r>
              <a:rPr lang="el-GR" b="1" dirty="0" smtClean="0">
                <a:latin typeface="Comic Sans MS" panose="030F0702030302020204" pitchFamily="66" charset="0"/>
              </a:rPr>
              <a:t>Μανταρινιά					</a:t>
            </a:r>
            <a:endParaRPr lang="el-GR" b="1"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5006" y="1494861"/>
            <a:ext cx="2505075" cy="258255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081" y="1495425"/>
            <a:ext cx="1933576" cy="258142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09" y="1494297"/>
            <a:ext cx="3371706" cy="253841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0243" y="4048125"/>
            <a:ext cx="2721382" cy="2721382"/>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7829" y="4424362"/>
            <a:ext cx="2143125" cy="2143125"/>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23515" y="1520105"/>
            <a:ext cx="2923415" cy="2046391"/>
          </a:xfrm>
          <a:prstGeom prst="rect">
            <a:avLst/>
          </a:prstGeom>
        </p:spPr>
      </p:pic>
    </p:spTree>
    <p:extLst>
      <p:ext uri="{BB962C8B-B14F-4D97-AF65-F5344CB8AC3E}">
        <p14:creationId xmlns:p14="http://schemas.microsoft.com/office/powerpoint/2010/main" val="2286339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50826"/>
            <a:ext cx="11715750" cy="806450"/>
          </a:xfrm>
        </p:spPr>
        <p:txBody>
          <a:bodyPr>
            <a:normAutofit fontScale="90000"/>
          </a:bodyPr>
          <a:lstStyle/>
          <a:p>
            <a:r>
              <a:rPr lang="el-GR" sz="3600" dirty="0">
                <a:solidFill>
                  <a:prstClr val="black"/>
                </a:solidFill>
                <a:latin typeface="Comic Sans MS" panose="030F0702030302020204" pitchFamily="66" charset="0"/>
              </a:rPr>
              <a:t>Ας δούμε μερικά γνωστά εσπεριδοειδή δέντρα</a:t>
            </a:r>
            <a:r>
              <a:rPr lang="en-US" sz="3600" dirty="0">
                <a:solidFill>
                  <a:prstClr val="black"/>
                </a:solidFill>
                <a:latin typeface="Comic Sans MS" panose="030F0702030302020204" pitchFamily="66" charset="0"/>
              </a:rPr>
              <a:t> </a:t>
            </a:r>
            <a:r>
              <a:rPr lang="el-GR" sz="3600" dirty="0">
                <a:solidFill>
                  <a:prstClr val="black"/>
                </a:solidFill>
                <a:latin typeface="Comic Sans MS" panose="030F0702030302020204" pitchFamily="66" charset="0"/>
              </a:rPr>
              <a:t>με τους καρπούς τους. </a:t>
            </a:r>
            <a:endParaRPr lang="el-GR" dirty="0"/>
          </a:p>
        </p:txBody>
      </p:sp>
      <p:sp>
        <p:nvSpPr>
          <p:cNvPr id="3" name="Content Placeholder 2"/>
          <p:cNvSpPr>
            <a:spLocks noGrp="1"/>
          </p:cNvSpPr>
          <p:nvPr>
            <p:ph idx="1"/>
          </p:nvPr>
        </p:nvSpPr>
        <p:spPr>
          <a:xfrm>
            <a:off x="247650" y="1162050"/>
            <a:ext cx="11620500" cy="5372100"/>
          </a:xfrm>
        </p:spPr>
        <p:txBody>
          <a:bodyPr/>
          <a:lstStyle/>
          <a:p>
            <a:r>
              <a:rPr lang="el-GR" b="1" dirty="0" smtClean="0">
                <a:latin typeface="Comic Sans MS" panose="030F0702030302020204" pitchFamily="66" charset="0"/>
              </a:rPr>
              <a:t>Γκρέιπφρουτ					Κούμ κουάτ</a:t>
            </a:r>
            <a:endParaRPr lang="el-GR" b="1"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49" y="1671637"/>
            <a:ext cx="3286125" cy="246459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0186" y="4187428"/>
            <a:ext cx="2000250" cy="22955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4050" y="1762125"/>
            <a:ext cx="2521744" cy="336232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8669" y="2393156"/>
            <a:ext cx="2619375" cy="1743075"/>
          </a:xfrm>
          <a:prstGeom prst="rect">
            <a:avLst/>
          </a:prstGeom>
        </p:spPr>
      </p:pic>
    </p:spTree>
    <p:extLst>
      <p:ext uri="{BB962C8B-B14F-4D97-AF65-F5344CB8AC3E}">
        <p14:creationId xmlns:p14="http://schemas.microsoft.com/office/powerpoint/2010/main" val="2720070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584201"/>
            <a:ext cx="11420475" cy="882650"/>
          </a:xfrm>
        </p:spPr>
        <p:txBody>
          <a:bodyPr>
            <a:normAutofit fontScale="90000"/>
          </a:bodyPr>
          <a:lstStyle/>
          <a:p>
            <a:r>
              <a:rPr lang="el-GR" dirty="0" smtClean="0">
                <a:latin typeface="Comic Sans MS" panose="030F0702030302020204" pitchFamily="66" charset="0"/>
              </a:rPr>
              <a:t>Παρατηρούμε κάτι για τα εσπεριδοειδή φρούτα;</a:t>
            </a:r>
            <a:endParaRPr lang="el-GR" dirty="0">
              <a:latin typeface="Comic Sans MS" panose="030F0702030302020204" pitchFamily="66" charset="0"/>
            </a:endParaRPr>
          </a:p>
        </p:txBody>
      </p:sp>
      <p:sp>
        <p:nvSpPr>
          <p:cNvPr id="3" name="Content Placeholder 2"/>
          <p:cNvSpPr>
            <a:spLocks noGrp="1"/>
          </p:cNvSpPr>
          <p:nvPr>
            <p:ph idx="1"/>
          </p:nvPr>
        </p:nvSpPr>
        <p:spPr>
          <a:xfrm>
            <a:off x="581025" y="2419350"/>
            <a:ext cx="10772775" cy="4000500"/>
          </a:xfrm>
        </p:spPr>
        <p:txBody>
          <a:bodyPr/>
          <a:lstStyle/>
          <a:p>
            <a:r>
              <a:rPr lang="el-GR" dirty="0" smtClean="0">
                <a:latin typeface="Comic Sans MS" panose="030F0702030302020204" pitchFamily="66" charset="0"/>
              </a:rPr>
              <a:t>Παρατηρούμε ότι τα εσπεριδοειδή μοιάζουν πολύ μεταξύ τους! Για αυτό άλλωστε ανήκουν και στην ίδια ομάδα, είναι δηλαδή αδερφάκια της ίδιας οικογένειας!</a:t>
            </a:r>
          </a:p>
          <a:p>
            <a:pPr marL="0" indent="0">
              <a:buNone/>
            </a:pPr>
            <a:endParaRPr lang="el-GR" dirty="0" smtClean="0">
              <a:latin typeface="Comic Sans MS" panose="030F0702030302020204" pitchFamily="66" charset="0"/>
            </a:endParaRPr>
          </a:p>
          <a:p>
            <a:r>
              <a:rPr lang="el-GR" dirty="0" smtClean="0">
                <a:latin typeface="Comic Sans MS" panose="030F0702030302020204" pitchFamily="66" charset="0"/>
              </a:rPr>
              <a:t>Ωστόσο εάν τα παρατηρήσουμε καλά είναι διαφορετικά μεταξύ τους, άλλα είναι πιο </a:t>
            </a:r>
            <a:r>
              <a:rPr lang="el-GR" b="1" dirty="0" smtClean="0">
                <a:latin typeface="Comic Sans MS" panose="030F0702030302020204" pitchFamily="66" charset="0"/>
              </a:rPr>
              <a:t>μικρά</a:t>
            </a:r>
            <a:r>
              <a:rPr lang="el-GR" dirty="0" smtClean="0">
                <a:latin typeface="Comic Sans MS" panose="030F0702030302020204" pitchFamily="66" charset="0"/>
              </a:rPr>
              <a:t>, άλλα είναι πιο </a:t>
            </a:r>
            <a:r>
              <a:rPr lang="el-GR" b="1" dirty="0" smtClean="0">
                <a:latin typeface="Comic Sans MS" panose="030F0702030302020204" pitchFamily="66" charset="0"/>
              </a:rPr>
              <a:t>μεγάλα</a:t>
            </a:r>
            <a:r>
              <a:rPr lang="el-GR" dirty="0" smtClean="0">
                <a:latin typeface="Comic Sans MS" panose="030F0702030302020204" pitchFamily="66" charset="0"/>
              </a:rPr>
              <a:t>, έχουν διαφορετικό </a:t>
            </a:r>
            <a:r>
              <a:rPr lang="el-GR" b="1" dirty="0" smtClean="0">
                <a:latin typeface="Comic Sans MS" panose="030F0702030302020204" pitchFamily="66" charset="0"/>
              </a:rPr>
              <a:t>χρώμα</a:t>
            </a:r>
            <a:r>
              <a:rPr lang="el-GR" dirty="0" smtClean="0">
                <a:latin typeface="Comic Sans MS" panose="030F0702030302020204" pitchFamily="66" charset="0"/>
              </a:rPr>
              <a:t> και </a:t>
            </a:r>
            <a:r>
              <a:rPr lang="el-GR" b="1" dirty="0" smtClean="0">
                <a:latin typeface="Comic Sans MS" panose="030F0702030302020204" pitchFamily="66" charset="0"/>
              </a:rPr>
              <a:t>σχήμα</a:t>
            </a:r>
            <a:r>
              <a:rPr lang="el-GR" dirty="0" smtClean="0">
                <a:latin typeface="Comic Sans MS" panose="030F0702030302020204" pitchFamily="66" charset="0"/>
              </a:rPr>
              <a:t> και το κυριότερο έχουν πολύ </a:t>
            </a:r>
            <a:r>
              <a:rPr lang="el-GR" b="1" dirty="0" smtClean="0">
                <a:latin typeface="Comic Sans MS" panose="030F0702030302020204" pitchFamily="66" charset="0"/>
              </a:rPr>
              <a:t>διαφορετική γεύση</a:t>
            </a:r>
            <a:r>
              <a:rPr lang="el-GR" dirty="0" smtClean="0">
                <a:latin typeface="Comic Sans MS" panose="030F0702030302020204" pitchFamily="66" charset="0"/>
              </a:rPr>
              <a:t> μεταξύ τους!</a:t>
            </a:r>
            <a:endParaRPr lang="el-GR" dirty="0">
              <a:latin typeface="Comic Sans MS" panose="030F0702030302020204" pitchFamily="66" charset="0"/>
            </a:endParaRPr>
          </a:p>
        </p:txBody>
      </p:sp>
    </p:spTree>
    <p:extLst>
      <p:ext uri="{BB962C8B-B14F-4D97-AF65-F5344CB8AC3E}">
        <p14:creationId xmlns:p14="http://schemas.microsoft.com/office/powerpoint/2010/main" val="2907959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txBody>
          <a:bodyPr>
            <a:normAutofit/>
          </a:bodyPr>
          <a:lstStyle/>
          <a:p>
            <a:pPr algn="ctr"/>
            <a:r>
              <a:rPr lang="el-GR" sz="4000" dirty="0" smtClean="0">
                <a:latin typeface="Comic Sans MS" panose="030F0702030302020204" pitchFamily="66" charset="0"/>
              </a:rPr>
              <a:t>Ας παίξουμε δύο παιχνίδια στο διαδύκτιο ! </a:t>
            </a:r>
            <a:endParaRPr lang="el-GR" sz="4000" dirty="0">
              <a:latin typeface="Comic Sans MS" panose="030F0702030302020204" pitchFamily="66" charset="0"/>
            </a:endParaRPr>
          </a:p>
        </p:txBody>
      </p:sp>
      <p:sp>
        <p:nvSpPr>
          <p:cNvPr id="3" name="Content Placeholder 2"/>
          <p:cNvSpPr>
            <a:spLocks noGrp="1"/>
          </p:cNvSpPr>
          <p:nvPr>
            <p:ph idx="1"/>
          </p:nvPr>
        </p:nvSpPr>
        <p:spPr>
          <a:xfrm>
            <a:off x="371475" y="1447800"/>
            <a:ext cx="11391900" cy="5081588"/>
          </a:xfrm>
        </p:spPr>
        <p:txBody>
          <a:bodyPr/>
          <a:lstStyle/>
          <a:p>
            <a:r>
              <a:rPr lang="el-GR" dirty="0" smtClean="0">
                <a:latin typeface="Comic Sans MS" panose="030F0702030302020204" pitchFamily="66" charset="0"/>
              </a:rPr>
              <a:t>Πατώντας επάνω στα μπλέ γράμματα που θα δείτε παρακάτω θα βρείτε ένα παιχνίδι με εικόνες. Οι εικόνες δείχνουν κάποια εσπεριδοειδή φρούτα και κάποια άλλα γνωστά φρούτα που δεν είναι εσπεριδοειδή. Πρέπει να τα ταξινομήσετε στο σωστό κουτάκι ! Καλή επιτυχία! </a:t>
            </a:r>
          </a:p>
          <a:p>
            <a:r>
              <a:rPr lang="el-GR" dirty="0" smtClean="0">
                <a:latin typeface="Comic Sans MS" panose="030F0702030302020204" pitchFamily="66" charset="0"/>
                <a:hlinkClick r:id="rId2"/>
              </a:rPr>
              <a:t>Παιχνίδι ταξινόμησης ! </a:t>
            </a:r>
            <a:endParaRPr lang="el-GR" dirty="0" smtClean="0">
              <a:latin typeface="Comic Sans MS" panose="030F0702030302020204" pitchFamily="66" charset="0"/>
            </a:endParaRPr>
          </a:p>
          <a:p>
            <a:pPr marL="0" indent="0">
              <a:buNone/>
            </a:pPr>
            <a:endParaRPr lang="el-GR" dirty="0" smtClean="0">
              <a:latin typeface="Comic Sans MS" panose="030F0702030302020204" pitchFamily="66" charset="0"/>
            </a:endParaRPr>
          </a:p>
          <a:p>
            <a:r>
              <a:rPr lang="el-GR" dirty="0" smtClean="0">
                <a:latin typeface="Comic Sans MS" panose="030F0702030302020204" pitchFamily="66" charset="0"/>
              </a:rPr>
              <a:t>Πατώντας στα μπλε γράμματα θα δείτε ένα παιχνίδι με καρτέλες, ψάχνω να βρω τα ίδια ζευγαράκια εσπεριδοειδών ανοίγοντας δύο καρτέλες την φορά! Είναι ένα παιχνίδι μνήμης! Καλή επιτυχία!</a:t>
            </a:r>
          </a:p>
          <a:p>
            <a:r>
              <a:rPr lang="el-GR" dirty="0" smtClean="0">
                <a:latin typeface="Comic Sans MS" panose="030F0702030302020204" pitchFamily="66" charset="0"/>
                <a:hlinkClick r:id="rId3"/>
              </a:rPr>
              <a:t>Παιχνίδι μνήμης με καρτέλες! </a:t>
            </a:r>
            <a:endParaRPr lang="el-GR" dirty="0" smtClean="0">
              <a:latin typeface="Comic Sans MS" panose="030F0702030302020204" pitchFamily="66" charset="0"/>
            </a:endParaRPr>
          </a:p>
          <a:p>
            <a:endParaRPr lang="el-GR" dirty="0">
              <a:latin typeface="Comic Sans MS" panose="030F0702030302020204" pitchFamily="66"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85990"/>
            <a:ext cx="1334959" cy="1261810"/>
          </a:xfrm>
          <a:prstGeom prst="rect">
            <a:avLst/>
          </a:prstGeom>
        </p:spPr>
      </p:pic>
    </p:spTree>
    <p:extLst>
      <p:ext uri="{BB962C8B-B14F-4D97-AF65-F5344CB8AC3E}">
        <p14:creationId xmlns:p14="http://schemas.microsoft.com/office/powerpoint/2010/main" val="1805265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TotalTime>
  <Words>406</Words>
  <Application>Microsoft Office PowerPoint</Application>
  <PresentationFormat>Προσαρμογή</PresentationFormat>
  <Paragraphs>43</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Office Theme</vt:lpstr>
      <vt:lpstr>Τα εσπεριδοειδή δέντρα! </vt:lpstr>
      <vt:lpstr>Τι είναι τα εσπεριδοειδή ;</vt:lpstr>
      <vt:lpstr>Ποιά είναι τα εσπεριδοειδή; </vt:lpstr>
      <vt:lpstr>Ας δούμε μερικά γνωστά εσπεριδοειδή φρούτα.</vt:lpstr>
      <vt:lpstr>Ας δούμε μερικά γνωστά εσπεριδοειδή δέντρα με τους καρπούς τους. </vt:lpstr>
      <vt:lpstr>Ας δούμε μερικά γνωστά εσπεριδοειδή δέντρα με τους καρπούς τους. </vt:lpstr>
      <vt:lpstr>Παρατηρούμε κάτι για τα εσπεριδοειδή φρούτα;</vt:lpstr>
      <vt:lpstr>Ας παίξουμε δύο παιχνίδια στο διαδύκτιο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εσπεριδοειδή δέντρα!</dc:title>
  <dc:creator>Xrysa</dc:creator>
  <cp:lastModifiedBy>Lenovo</cp:lastModifiedBy>
  <cp:revision>22</cp:revision>
  <dcterms:created xsi:type="dcterms:W3CDTF">2020-05-19T13:23:37Z</dcterms:created>
  <dcterms:modified xsi:type="dcterms:W3CDTF">2020-05-21T13:07:52Z</dcterms:modified>
</cp:coreProperties>
</file>