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" y="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EzURpTF5c8" TargetMode="External"/><Relationship Id="rId2" Type="http://schemas.openxmlformats.org/officeDocument/2006/relationships/hyperlink" Target="https://www.youtube.com/watch?v=BnJ4XRe4uKQ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qNMzBnuBC6Y" TargetMode="External"/><Relationship Id="rId4" Type="http://schemas.openxmlformats.org/officeDocument/2006/relationships/hyperlink" Target="https://www.youtube.com/watch?v=h-g71lJlRn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4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time_continue=10&amp;v=xGKpngesISI&amp;feature=emb_titl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209FFBB-2600-4FD9-B260-02FBED1E7A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2530136"/>
            <a:ext cx="8144134" cy="1576643"/>
          </a:xfrm>
        </p:spPr>
        <p:txBody>
          <a:bodyPr/>
          <a:lstStyle/>
          <a:p>
            <a:pPr algn="ctr"/>
            <a:br>
              <a:rPr lang="el-GR" sz="3600" dirty="0"/>
            </a:br>
            <a:r>
              <a:rPr lang="el-GR" sz="3600" u="sng" dirty="0">
                <a:solidFill>
                  <a:schemeClr val="bg2"/>
                </a:solidFill>
              </a:rPr>
              <a:t>15</a:t>
            </a:r>
            <a:r>
              <a:rPr lang="el-GR" sz="3600" u="sng" baseline="30000" dirty="0">
                <a:solidFill>
                  <a:schemeClr val="bg2"/>
                </a:solidFill>
              </a:rPr>
              <a:t>ο</a:t>
            </a:r>
            <a:r>
              <a:rPr lang="el-GR" sz="3600" u="sng" dirty="0">
                <a:solidFill>
                  <a:schemeClr val="bg2"/>
                </a:solidFill>
              </a:rPr>
              <a:t> Μάθημα</a:t>
            </a:r>
            <a:br>
              <a:rPr lang="el-GR" sz="3600" dirty="0"/>
            </a:br>
            <a:r>
              <a:rPr lang="el-GR" sz="3200" b="1" dirty="0">
                <a:solidFill>
                  <a:schemeClr val="tx2">
                    <a:lumMod val="50000"/>
                  </a:schemeClr>
                </a:solidFill>
              </a:rPr>
              <a:t>Τα Κρουστά Μουσικά Όργανα μέσα σε Μουσικά Σύνολα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86DFCE17-9AAA-4B20-A7DE-9BD15CD5DA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76551" y="5459360"/>
            <a:ext cx="2728456" cy="1117687"/>
          </a:xfrm>
        </p:spPr>
        <p:txBody>
          <a:bodyPr/>
          <a:lstStyle/>
          <a:p>
            <a:r>
              <a:rPr lang="el-GR" dirty="0"/>
              <a:t>Γεωργία Ζιούτου</a:t>
            </a:r>
          </a:p>
          <a:p>
            <a:r>
              <a:rPr lang="el-GR" dirty="0"/>
              <a:t>ΤΕ16 Μουσικής</a:t>
            </a:r>
          </a:p>
        </p:txBody>
      </p:sp>
      <p:pic>
        <p:nvPicPr>
          <p:cNvPr id="4" name="Εικόνα 3" descr="filoimousikistisviotias.blog: ΤΑ ΝΤΡΑΜΣ">
            <a:extLst>
              <a:ext uri="{FF2B5EF4-FFF2-40B4-BE49-F238E27FC236}">
                <a16:creationId xmlns:a16="http://schemas.microsoft.com/office/drawing/2014/main" id="{28B084BF-5A65-4B90-8EEF-F244FD8CCE9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617" y="2698812"/>
            <a:ext cx="2254929" cy="1491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2509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1056A36-47E6-4B95-B154-A1D4FD884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Ας μάθουμε τα κρουστά μουσικά όργανα με το όνομά τους: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B70C887F-03D5-421C-BAD9-9AFF8E3ED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35689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sz="5500" dirty="0"/>
              <a:t>Τουμπελέκι                          Κασετίνα</a:t>
            </a:r>
            <a:r>
              <a:rPr lang="en-US" sz="5500" dirty="0"/>
              <a:t>                            </a:t>
            </a:r>
            <a:r>
              <a:rPr lang="el-GR" sz="5500" dirty="0" err="1"/>
              <a:t>Γκόνγκ</a:t>
            </a: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u="sng" dirty="0"/>
          </a:p>
          <a:p>
            <a:pPr marL="0" indent="0">
              <a:buNone/>
            </a:pPr>
            <a:r>
              <a:rPr lang="el-GR" sz="5500" dirty="0"/>
              <a:t>       Μπόνγκος                      Γκρανκάσα                     Ντραμς</a:t>
            </a:r>
          </a:p>
        </p:txBody>
      </p:sp>
      <p:pic>
        <p:nvPicPr>
          <p:cNvPr id="6" name="Picture 2" descr="Αποτέλεσμα εικόνας για εικονα τουμπελεκι">
            <a:extLst>
              <a:ext uri="{FF2B5EF4-FFF2-40B4-BE49-F238E27FC236}">
                <a16:creationId xmlns:a16="http://schemas.microsoft.com/office/drawing/2014/main" id="{45E4DA0F-1834-4FDF-A811-E400DFDFE08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90" y="1980254"/>
            <a:ext cx="1351970" cy="1522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Εικόνα 6" descr="Αγορά Μάθηση και εκπαίδευση | Wooden Percussion Block Woodblock ...">
            <a:extLst>
              <a:ext uri="{FF2B5EF4-FFF2-40B4-BE49-F238E27FC236}">
                <a16:creationId xmlns:a16="http://schemas.microsoft.com/office/drawing/2014/main" id="{88BFD1F7-23A7-49D7-8DDA-3273927B62C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965" y="2060302"/>
            <a:ext cx="1518082" cy="1522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6" descr="Gong Εικόνες - Κατεβάστε δωρεάν εικόνες - Pixabay">
            <a:extLst>
              <a:ext uri="{FF2B5EF4-FFF2-40B4-BE49-F238E27FC236}">
                <a16:creationId xmlns:a16="http://schemas.microsoft.com/office/drawing/2014/main" id="{C17E1ED5-80FC-447C-9857-10C1242365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566" y="1982460"/>
            <a:ext cx="2089130" cy="1678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Drum Κρουστό Όργανο Ο Ντράμερ - Δωρεάν φωτογραφία στο Pixabay">
            <a:extLst>
              <a:ext uri="{FF2B5EF4-FFF2-40B4-BE49-F238E27FC236}">
                <a16:creationId xmlns:a16="http://schemas.microsoft.com/office/drawing/2014/main" id="{B089204E-0EF1-4C59-8AD4-D3ACF26B5A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13" y="4515318"/>
            <a:ext cx="2167009" cy="1442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Drums Pro 2020 - The Complete Simulator Drum Kit - Εφαρμογές στο ...">
            <a:extLst>
              <a:ext uri="{FF2B5EF4-FFF2-40B4-BE49-F238E27FC236}">
                <a16:creationId xmlns:a16="http://schemas.microsoft.com/office/drawing/2014/main" id="{A451E098-D8CB-4912-A68B-8D7A7EE3AC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120" y="4346933"/>
            <a:ext cx="1640662" cy="1621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Εικόνα 10" descr="filoimousikistisviotias.blog: ΤΑ ΝΤΡΑΜΣ">
            <a:extLst>
              <a:ext uri="{FF2B5EF4-FFF2-40B4-BE49-F238E27FC236}">
                <a16:creationId xmlns:a16="http://schemas.microsoft.com/office/drawing/2014/main" id="{DDD803A6-5D74-4668-B3CB-407D93458070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7150" y="4346933"/>
            <a:ext cx="2254929" cy="1491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4549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D9AEFD3-74C5-477C-8252-4E5E77663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Ας μάθουμε τα κρουστά μουσικά όργανα με το όνομά τους:</a:t>
            </a:r>
          </a:p>
        </p:txBody>
      </p:sp>
      <p:pic>
        <p:nvPicPr>
          <p:cNvPr id="4" name="Picture 2" descr="Etwinning &quot;Mουσική Πινακοθήκη&quot; Να η ορχήστρα που μπαίνει στη σκηνή ...">
            <a:extLst>
              <a:ext uri="{FF2B5EF4-FFF2-40B4-BE49-F238E27FC236}">
                <a16:creationId xmlns:a16="http://schemas.microsoft.com/office/drawing/2014/main" id="{7ED0CF49-A25B-4AD2-96EE-C55A04EF04F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60" y="2048256"/>
            <a:ext cx="8851392" cy="4736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437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4110CAB-3E03-4C5A-AE04-6F650BFC3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Είδη μουσικής και είδη ορχηστρών που έχουν κρουστά μουσικά όργανα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625A194-5955-49F5-A914-CA6A648C3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383967"/>
          </a:xfrm>
        </p:spPr>
        <p:txBody>
          <a:bodyPr>
            <a:normAutofit fontScale="92500" lnSpcReduction="10000"/>
          </a:bodyPr>
          <a:lstStyle/>
          <a:p>
            <a:r>
              <a:rPr lang="el-GR" dirty="0"/>
              <a:t>Τα κρουστά είναι πολύ χρήσιμα σε όλα τα είδη της μουσικής. Κάνουν τη μουσική να έχει ρυθμό και να ακούγεται πιο ωραία.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Μερικές ορχήστρες που έχουν κρουστά είναι: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/>
              <a:t> ελληνικά παραδοσιακά και λαϊκά συγκροτήματα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/>
              <a:t> συγκροτήματα ποπ και ροκ μουσικής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/>
              <a:t> συγκροτήματα λάτιν μουσικής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/>
              <a:t> συγκροτήματα αφρικανικής μουσικής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/>
              <a:t> τζαζ ορχήστρες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/>
              <a:t> φιλαρμονικές ορχήστρες και στρατιωτικές μπάντες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/>
              <a:t> συμφωνικές ορχήστρες</a:t>
            </a:r>
          </a:p>
        </p:txBody>
      </p:sp>
    </p:spTree>
    <p:extLst>
      <p:ext uri="{BB962C8B-B14F-4D97-AF65-F5344CB8AC3E}">
        <p14:creationId xmlns:p14="http://schemas.microsoft.com/office/powerpoint/2010/main" val="2497992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A9B5B0F-D8C6-418C-86A9-BEA3BAC52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1</a:t>
            </a:r>
            <a:r>
              <a:rPr lang="el-GR" baseline="30000" dirty="0"/>
              <a:t>η</a:t>
            </a:r>
            <a:r>
              <a:rPr lang="el-GR" dirty="0"/>
              <a:t> Δραστηριότητα</a:t>
            </a:r>
            <a:br>
              <a:rPr lang="el-GR" dirty="0"/>
            </a:br>
            <a:r>
              <a:rPr lang="el-GR" sz="2000" dirty="0"/>
              <a:t>(εύκολη)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7A55B9C-37A1-45A1-99D5-5AE9A5F03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0" y="2111731"/>
            <a:ext cx="9613861" cy="467258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l-GR" sz="3400" b="1" dirty="0">
                <a:solidFill>
                  <a:schemeClr val="accent4">
                    <a:lumMod val="50000"/>
                  </a:schemeClr>
                </a:solidFill>
              </a:rPr>
              <a:t>Παρακολουθήστε τα επόμενα βίντεο, πατώντας στους συνδέσμους. Δείτε και ακούστε πώς συνδυάζονται τα κρουστά με τα υπόλοιπα μουσικά όργανα μέσα σε διαφορετικές ορχήστρες, που παίζουν διαφορετικά είδη μουσικής.</a:t>
            </a:r>
          </a:p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r>
              <a:rPr lang="el-GR" sz="2900" dirty="0"/>
              <a:t>Ελληνική παραδοσιακή μουσική </a:t>
            </a:r>
            <a:r>
              <a:rPr lang="el-GR" sz="1600" dirty="0"/>
              <a:t>(Ζωναράδικος Θράκης)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FF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https://www.youtube.com/watch?v=BnJ4XRe4uKQ</a:t>
            </a:r>
            <a:endParaRPr lang="el-GR" sz="20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l-GR" sz="2000" b="1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l-GR" sz="2900" dirty="0"/>
              <a:t>Ροκ μουσική  </a:t>
            </a:r>
            <a:r>
              <a:rPr lang="el-GR" sz="1600" dirty="0"/>
              <a:t>(</a:t>
            </a:r>
            <a:r>
              <a:rPr lang="en-US" sz="1600" dirty="0"/>
              <a:t>Pink Floyd, “Time”)</a:t>
            </a:r>
            <a:endParaRPr lang="el-GR" sz="1600" dirty="0"/>
          </a:p>
          <a:p>
            <a:pPr marL="0" indent="0">
              <a:buNone/>
            </a:pPr>
            <a:r>
              <a:rPr lang="en-US" sz="2000" b="1" dirty="0">
                <a:solidFill>
                  <a:srgbClr val="FFFF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https://www.youtube.com/watch?v=-EzURpTF5c8</a:t>
            </a:r>
            <a:endParaRPr lang="el-GR" sz="20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l-GR" sz="20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l-GR" sz="2900" dirty="0"/>
              <a:t>Φιλαρμονική ορχήστρα </a:t>
            </a:r>
            <a:r>
              <a:rPr lang="en-US" sz="2900" dirty="0"/>
              <a:t> </a:t>
            </a:r>
            <a:r>
              <a:rPr lang="en-US" sz="1700" dirty="0"/>
              <a:t>(</a:t>
            </a:r>
            <a:r>
              <a:rPr lang="el-GR" sz="1700" dirty="0"/>
              <a:t>Φιλαρμονική Εταιρεία Κέρκυρας, Τμήμα Επίδειξης Κρουστών)</a:t>
            </a:r>
            <a:endParaRPr lang="en-US" sz="1700" dirty="0"/>
          </a:p>
          <a:p>
            <a:pPr marL="0" indent="0">
              <a:buNone/>
            </a:pPr>
            <a:r>
              <a:rPr lang="en-US" sz="2000" b="1" dirty="0">
                <a:solidFill>
                  <a:srgbClr val="FFFF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https://www.youtube.com/watch?v=h-g71lJlRng</a:t>
            </a:r>
            <a:endParaRPr lang="en-US" sz="20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r>
              <a:rPr lang="el-GR" sz="2900" dirty="0"/>
              <a:t>Συμφωνική ορχήστρα </a:t>
            </a:r>
            <a:r>
              <a:rPr lang="en-US" sz="1600" dirty="0"/>
              <a:t>(C. Saint-Saens, “Danse Macabre Op.40”)</a:t>
            </a:r>
            <a:endParaRPr lang="el-GR" sz="1600" dirty="0"/>
          </a:p>
          <a:p>
            <a:pPr marL="0" indent="0">
              <a:buNone/>
            </a:pPr>
            <a:r>
              <a:rPr lang="el-GR" sz="1800" b="1" u="sng" dirty="0">
                <a:solidFill>
                  <a:srgbClr val="FFFF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https://www.youtube.com/watch?v=qNMzBnuBC6Y</a:t>
            </a:r>
            <a:endParaRPr lang="el-GR" sz="18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58039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A0975A1-95F6-417A-84C5-459359910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2</a:t>
            </a:r>
            <a:r>
              <a:rPr lang="el-GR" baseline="30000" dirty="0"/>
              <a:t>η</a:t>
            </a:r>
            <a:r>
              <a:rPr lang="el-GR" dirty="0"/>
              <a:t> Δραστηριότητα</a:t>
            </a:r>
            <a:br>
              <a:rPr lang="el-GR" dirty="0"/>
            </a:br>
            <a:r>
              <a:rPr lang="el-GR" sz="2000" dirty="0"/>
              <a:t>(μέτριας δυσκολίας)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CC47B00-C3D0-4AEF-9A60-EE43DB0D3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61" y="2336872"/>
            <a:ext cx="9613861" cy="4383523"/>
          </a:xfrm>
        </p:spPr>
        <p:txBody>
          <a:bodyPr/>
          <a:lstStyle/>
          <a:p>
            <a:pPr marL="0" indent="0">
              <a:buNone/>
            </a:pPr>
            <a:r>
              <a:rPr lang="el-GR" b="1" dirty="0">
                <a:solidFill>
                  <a:schemeClr val="accent4">
                    <a:lumMod val="50000"/>
                  </a:schemeClr>
                </a:solidFill>
              </a:rPr>
              <a:t>Αντιστοιχίστε τις εικόνες των κρουστών με τα ονόματά τους. </a:t>
            </a:r>
          </a:p>
          <a:p>
            <a:pPr marL="0" indent="0">
              <a:buNone/>
            </a:pPr>
            <a:endParaRPr lang="el-GR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4" name="Πίνακας 4">
            <a:extLst>
              <a:ext uri="{FF2B5EF4-FFF2-40B4-BE49-F238E27FC236}">
                <a16:creationId xmlns:a16="http://schemas.microsoft.com/office/drawing/2014/main" id="{99A5AF48-9BBC-45DC-BE7E-C7A1AE4C0C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168253"/>
              </p:ext>
            </p:extLst>
          </p:nvPr>
        </p:nvGraphicFramePr>
        <p:xfrm>
          <a:off x="1423251" y="2787587"/>
          <a:ext cx="8128000" cy="3932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87345685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065064835"/>
                    </a:ext>
                  </a:extLst>
                </a:gridCol>
              </a:tblGrid>
              <a:tr h="931115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b="0" dirty="0">
                          <a:solidFill>
                            <a:schemeClr val="bg1"/>
                          </a:solidFill>
                        </a:rPr>
                        <a:t>τρίγωνο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8903337"/>
                  </a:ext>
                </a:extLst>
              </a:tr>
              <a:tr h="834124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/>
                        <a:t>τουμπελέκι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066538"/>
                  </a:ext>
                </a:extLst>
              </a:tr>
              <a:tr h="818532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/>
                        <a:t>ντραμς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8100542"/>
                  </a:ext>
                </a:extLst>
              </a:tr>
              <a:tr h="756531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/>
                        <a:t>μαράκες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9299911"/>
                  </a:ext>
                </a:extLst>
              </a:tr>
              <a:tr h="592506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/>
                        <a:t>ντέφι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199898"/>
                  </a:ext>
                </a:extLst>
              </a:tr>
            </a:tbl>
          </a:graphicData>
        </a:graphic>
      </p:graphicFrame>
      <p:pic>
        <p:nvPicPr>
          <p:cNvPr id="6" name="Εικόνα 5" descr="Αποτέλεσμα εικόνας για εικονα μαρακες κρουστα">
            <a:extLst>
              <a:ext uri="{FF2B5EF4-FFF2-40B4-BE49-F238E27FC236}">
                <a16:creationId xmlns:a16="http://schemas.microsoft.com/office/drawing/2014/main" id="{A43EB918-7323-47CA-8B0C-74BA13E9A48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551" y="2878680"/>
            <a:ext cx="1454124" cy="77235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C9D838CE-1A78-459B-9D02-9EE77580052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1508" y="3800955"/>
            <a:ext cx="1596167" cy="64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 descr="Αποτέλεσμα εικόνας για εικονα τουμπελεκι">
            <a:extLst>
              <a:ext uri="{FF2B5EF4-FFF2-40B4-BE49-F238E27FC236}">
                <a16:creationId xmlns:a16="http://schemas.microsoft.com/office/drawing/2014/main" id="{293FF728-DE54-4D26-974F-63913395580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738" y="4670522"/>
            <a:ext cx="1109709" cy="644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Εικόνα 8" descr="filoimousikistisviotias.blog: ΤΑ ΝΤΡΑΜΣ">
            <a:extLst>
              <a:ext uri="{FF2B5EF4-FFF2-40B4-BE49-F238E27FC236}">
                <a16:creationId xmlns:a16="http://schemas.microsoft.com/office/drawing/2014/main" id="{D4DFE3D8-B4A2-4DDE-8085-39026AE58BE8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552" y="5443342"/>
            <a:ext cx="1210894" cy="64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2" descr="Μουσικό τρίγωνο διανυσματική απεικόνιση. εικονογραφία από γκράφιτι ...">
            <a:extLst>
              <a:ext uri="{FF2B5EF4-FFF2-40B4-BE49-F238E27FC236}">
                <a16:creationId xmlns:a16="http://schemas.microsoft.com/office/drawing/2014/main" id="{F368E952-FCB7-435D-AD8E-21A26C674E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3839" y="6141203"/>
            <a:ext cx="571504" cy="579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4237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81B0AB0-D9D3-4F38-AF97-66AAC4CF7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3</a:t>
            </a:r>
            <a:r>
              <a:rPr lang="el-GR" baseline="30000" dirty="0"/>
              <a:t>η</a:t>
            </a:r>
            <a:r>
              <a:rPr lang="el-GR" dirty="0"/>
              <a:t> Δραστηριότητα</a:t>
            </a:r>
            <a:br>
              <a:rPr lang="el-GR" dirty="0"/>
            </a:br>
            <a:r>
              <a:rPr lang="el-GR" sz="2000" dirty="0"/>
              <a:t>(μέτριας δυσκολίας/ λίγο πιο απαιτητική)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907B981-1ACB-4639-AB4C-D86C984E3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0994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b="1" dirty="0">
                <a:solidFill>
                  <a:schemeClr val="accent4">
                    <a:lumMod val="50000"/>
                  </a:schemeClr>
                </a:solidFill>
              </a:rPr>
              <a:t>Παρακολουθήστε ένα βίντεο στον παρακάτω σύνδεσμο. Στην αρχή, ο μαέστρος εξηγεί ότι θα </a:t>
            </a:r>
            <a:r>
              <a:rPr lang="el-GR" b="1">
                <a:solidFill>
                  <a:schemeClr val="accent4">
                    <a:lumMod val="50000"/>
                  </a:schemeClr>
                </a:solidFill>
              </a:rPr>
              <a:t>ακούσουμε κάποια κρουστά </a:t>
            </a:r>
            <a:r>
              <a:rPr lang="el-GR" b="1" dirty="0">
                <a:solidFill>
                  <a:schemeClr val="accent4">
                    <a:lumMod val="50000"/>
                  </a:schemeClr>
                </a:solidFill>
              </a:rPr>
              <a:t>όργανα να παίζουν μαζί. Μόλις τελειώσει το βίντεο επιστρέψτε εδώ για να απαντήσετε σε μερικές ερωτήσεις.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FF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https://www.youtube.com/watch?time_continue=10&amp;v=xGKpngesISI&amp;feature=emb_title</a:t>
            </a:r>
            <a:r>
              <a:rPr lang="el-GR" b="1" dirty="0">
                <a:solidFill>
                  <a:srgbClr val="FFFF00"/>
                </a:solidFill>
              </a:rPr>
              <a:t> </a:t>
            </a:r>
          </a:p>
          <a:p>
            <a:r>
              <a:rPr lang="el-GR" dirty="0"/>
              <a:t>Τα μουσικά όργανα που είδαμε ήταν όλα κρουστά;</a:t>
            </a:r>
          </a:p>
          <a:p>
            <a:pPr marL="0" indent="0">
              <a:buNone/>
            </a:pPr>
            <a:r>
              <a:rPr lang="el-GR" dirty="0"/>
              <a:t>   α. ΝΑΙ                               β. ΟΧΙ</a:t>
            </a:r>
          </a:p>
          <a:p>
            <a:r>
              <a:rPr lang="el-GR" dirty="0"/>
              <a:t>Είδαμε στο βίντεο να παίζει το ξυλόφωνο;</a:t>
            </a:r>
          </a:p>
          <a:p>
            <a:pPr marL="0" indent="0">
              <a:buNone/>
            </a:pPr>
            <a:r>
              <a:rPr lang="el-GR" dirty="0"/>
              <a:t>   α. ΝΑΙ                               β. ΟΧΙ</a:t>
            </a:r>
          </a:p>
          <a:p>
            <a:r>
              <a:rPr lang="el-GR" dirty="0"/>
              <a:t>Είδαμε στο βίντεο να παίζουν τα ντραμς;</a:t>
            </a:r>
          </a:p>
          <a:p>
            <a:pPr marL="0" indent="0">
              <a:buNone/>
            </a:pPr>
            <a:r>
              <a:rPr lang="el-GR" dirty="0"/>
              <a:t>   α. ΝΑΙ                               β. ΟΧΙ </a:t>
            </a:r>
          </a:p>
          <a:p>
            <a:pPr marL="0" indent="0">
              <a:buNone/>
            </a:pPr>
            <a:endParaRPr lang="el-GR" dirty="0"/>
          </a:p>
          <a:p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17305640"/>
      </p:ext>
    </p:extLst>
  </p:cSld>
  <p:clrMapOvr>
    <a:masterClrMapping/>
  </p:clrMapOvr>
</p:sld>
</file>

<file path=ppt/theme/theme1.xml><?xml version="1.0" encoding="utf-8"?>
<a:theme xmlns:a="http://schemas.openxmlformats.org/drawingml/2006/main" name="Βερολίνο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TM04033917[[fn=Βερολίνο]]</Template>
  <TotalTime>202</TotalTime>
  <Words>389</Words>
  <Application>Microsoft Office PowerPoint</Application>
  <PresentationFormat>Ευρεία οθόνη</PresentationFormat>
  <Paragraphs>66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</vt:lpstr>
      <vt:lpstr>Βερολίνο</vt:lpstr>
      <vt:lpstr> 15ο Μάθημα Τα Κρουστά Μουσικά Όργανα μέσα σε Μουσικά Σύνολα</vt:lpstr>
      <vt:lpstr>Ας μάθουμε τα κρουστά μουσικά όργανα με το όνομά τους:</vt:lpstr>
      <vt:lpstr>Ας μάθουμε τα κρουστά μουσικά όργανα με το όνομά τους:</vt:lpstr>
      <vt:lpstr>Είδη μουσικής και είδη ορχηστρών που έχουν κρουστά μουσικά όργανα</vt:lpstr>
      <vt:lpstr>1η Δραστηριότητα (εύκολη)</vt:lpstr>
      <vt:lpstr>2η Δραστηριότητα (μέτριας δυσκολίας)</vt:lpstr>
      <vt:lpstr>3η Δραστηριότητα (μέτριας δυσκολίας/ λίγο πιο απαιτητική)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15ο Μάθημα Τα Κρουστά Μουσικά Όργανα μέσα σε Μουσικά Σύνολα</dc:title>
  <dc:creator>Γεωργία</dc:creator>
  <cp:lastModifiedBy>Γεωργία</cp:lastModifiedBy>
  <cp:revision>22</cp:revision>
  <dcterms:created xsi:type="dcterms:W3CDTF">2020-05-24T15:57:31Z</dcterms:created>
  <dcterms:modified xsi:type="dcterms:W3CDTF">2020-05-25T06:51:32Z</dcterms:modified>
</cp:coreProperties>
</file>