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4a"/><Relationship Id="rId3" Type="http://schemas.microsoft.com/office/2007/relationships/media" Target="../media/media1.m4a"/><Relationship Id="rId7" Type="http://schemas.microsoft.com/office/2007/relationships/media" Target="../media/media2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4.m4a"/><Relationship Id="rId5" Type="http://schemas.microsoft.com/office/2007/relationships/media" Target="../media/media4.m4a"/><Relationship Id="rId10" Type="http://schemas.openxmlformats.org/officeDocument/2006/relationships/image" Target="../media/image4.png"/><Relationship Id="rId4" Type="http://schemas.openxmlformats.org/officeDocument/2006/relationships/audio" Target="../media/media1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2qsvDUbeRQ" TargetMode="External"/><Relationship Id="rId2" Type="http://schemas.openxmlformats.org/officeDocument/2006/relationships/hyperlink" Target="https://www.youtube.com/watch?v=O192eo9zbT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KFvruPLyA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E595523-C600-4F2E-A8EC-24C386617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0742" y="2075504"/>
            <a:ext cx="8388409" cy="1129335"/>
          </a:xfrm>
        </p:spPr>
        <p:txBody>
          <a:bodyPr>
            <a:normAutofit fontScale="90000"/>
          </a:bodyPr>
          <a:lstStyle/>
          <a:p>
            <a:r>
              <a:rPr lang="el-GR" dirty="0"/>
              <a:t>9</a:t>
            </a:r>
            <a:r>
              <a:rPr lang="el-GR" baseline="30000" dirty="0"/>
              <a:t>ο</a:t>
            </a:r>
            <a:r>
              <a:rPr lang="el-GR" dirty="0"/>
              <a:t> Μάθημα</a:t>
            </a:r>
            <a:br>
              <a:rPr lang="el-GR" dirty="0"/>
            </a:br>
            <a:r>
              <a:rPr lang="el-GR" dirty="0"/>
              <a:t>«Τι κάνει ένας μαέστρος;»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C4BE122-E1FF-4612-BF23-E9CE0F876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0965" y="2547891"/>
            <a:ext cx="5095783" cy="245613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6" name="Picture 2" descr="Mickey Mouse.music | Μίκι μάους, Μουσικά όργανα, Προς εκτύπωση">
            <a:extLst>
              <a:ext uri="{FF2B5EF4-FFF2-40B4-BE49-F238E27FC236}">
                <a16:creationId xmlns:a16="http://schemas.microsoft.com/office/drawing/2014/main" xmlns="" id="{0B97F124-281B-4747-B92C-0C525263F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34" y="2547891"/>
            <a:ext cx="5397623" cy="27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334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0C274BD-26B9-4865-BAB5-5CE3A3B2F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77865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000B78-1047-4613-8C8B-058FE8571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202" y="994299"/>
            <a:ext cx="6281873" cy="4977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Η δουλειά ενός </a:t>
            </a:r>
            <a:r>
              <a:rPr lang="el-GR" sz="2800" b="1" dirty="0">
                <a:solidFill>
                  <a:srgbClr val="FF0000"/>
                </a:solidFill>
              </a:rPr>
              <a:t>μαέστρου </a:t>
            </a:r>
            <a:r>
              <a:rPr lang="el-GR" sz="2800" dirty="0"/>
              <a:t>είναι να </a:t>
            </a:r>
            <a:r>
              <a:rPr lang="el-GR" sz="2800" u="sng" dirty="0"/>
              <a:t>διευθύνει:</a:t>
            </a:r>
          </a:p>
          <a:p>
            <a:r>
              <a:rPr lang="el-GR" sz="2800" dirty="0"/>
              <a:t>μία ορχήστρα ή </a:t>
            </a:r>
          </a:p>
          <a:p>
            <a:r>
              <a:rPr lang="el-GR" sz="2800" dirty="0"/>
              <a:t>μία χορωδία ή </a:t>
            </a:r>
          </a:p>
          <a:p>
            <a:r>
              <a:rPr lang="el-GR" sz="2800" dirty="0"/>
              <a:t>μία ορχήστρα και  μία χορωδία μαζί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FCC05BCE-9382-4B7B-9A7A-751E44BB37C4}"/>
              </a:ext>
            </a:extLst>
          </p:cNvPr>
          <p:cNvSpPr/>
          <p:nvPr/>
        </p:nvSpPr>
        <p:spPr>
          <a:xfrm>
            <a:off x="773925" y="2488857"/>
            <a:ext cx="319048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Σε προηγούμενο </a:t>
            </a:r>
          </a:p>
          <a:p>
            <a:r>
              <a:rPr lang="el-GR" sz="3200" dirty="0"/>
              <a:t>μάθημα </a:t>
            </a:r>
          </a:p>
          <a:p>
            <a:r>
              <a:rPr lang="el-GR" sz="3200" dirty="0"/>
              <a:t>μάθαμε </a:t>
            </a:r>
          </a:p>
          <a:p>
            <a:r>
              <a:rPr lang="el-GR" sz="3200" dirty="0"/>
              <a:t>ότι… </a:t>
            </a:r>
          </a:p>
        </p:txBody>
      </p:sp>
    </p:spTree>
    <p:extLst>
      <p:ext uri="{BB962C8B-B14F-4D97-AF65-F5344CB8AC3E}">
        <p14:creationId xmlns:p14="http://schemas.microsoft.com/office/powerpoint/2010/main" val="146133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BCE0DF1-0A02-4617-909F-50D91B34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261148"/>
            <a:ext cx="3679736" cy="245644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D378A5A-63BE-4CE5-B564-E9424414E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b="1" u="sng" dirty="0">
                <a:solidFill>
                  <a:srgbClr val="FF0000"/>
                </a:solidFill>
              </a:rPr>
              <a:t>Πώς διευθύνει ένας μαέστρος</a:t>
            </a:r>
            <a:r>
              <a:rPr lang="el-GR" sz="2000" b="1" dirty="0">
                <a:solidFill>
                  <a:srgbClr val="FF0000"/>
                </a:solidFill>
              </a:rPr>
              <a:t>;</a:t>
            </a:r>
          </a:p>
          <a:p>
            <a:pPr marL="0" indent="0">
              <a:buNone/>
            </a:pPr>
            <a:r>
              <a:rPr lang="el-GR" sz="2000" dirty="0"/>
              <a:t>ΚΟΥΝΩΝΤΑΣ ΤΑ ΧΕΡΙΑ ΤΟΥ και ΧΩΡΙΣ ΝΑ ΜΙΛΑΕΙ</a:t>
            </a:r>
            <a:r>
              <a:rPr lang="en-US" sz="2000" dirty="0"/>
              <a:t> </a:t>
            </a:r>
            <a:r>
              <a:rPr lang="el-GR" sz="2000" dirty="0"/>
              <a:t>ΣΤΟΥΣ ΜΟΥΣΙΚΟΥΣ. </a:t>
            </a:r>
          </a:p>
          <a:p>
            <a:pPr marL="0" indent="0">
              <a:buNone/>
            </a:pPr>
            <a:r>
              <a:rPr lang="el-GR" sz="2000" dirty="0"/>
              <a:t>Μερικές φορές κρατάει ένα ξυλάκι που λέγεται ΜΠΑΓΚΕΤΑ.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Με τις κινήσεις των χεριών του δείχνει:</a:t>
            </a:r>
          </a:p>
          <a:p>
            <a:r>
              <a:rPr lang="el-GR" sz="2000" dirty="0"/>
              <a:t>Πότε να παίζει μουσική και πότε να σταματάει κάθε μουσικός</a:t>
            </a:r>
          </a:p>
          <a:p>
            <a:r>
              <a:rPr lang="el-GR" sz="2000" dirty="0"/>
              <a:t>Πότε η μουσική πρέπει να είναι αργή και πότε γρήγορη</a:t>
            </a:r>
          </a:p>
          <a:p>
            <a:r>
              <a:rPr lang="el-GR" sz="2000" dirty="0"/>
              <a:t>Πότε η μουσική πρέπει να είναι δυνατή και πότε σιγανή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074" name="Picture 2" descr="Maestro Φωτογραφίες Αρχείου, Royalty Free Maestro Εικόνες ...">
            <a:extLst>
              <a:ext uri="{FF2B5EF4-FFF2-40B4-BE49-F238E27FC236}">
                <a16:creationId xmlns:a16="http://schemas.microsoft.com/office/drawing/2014/main" xmlns="" id="{750530BE-3A6C-4946-9810-4212AF3CB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0" y="2261148"/>
            <a:ext cx="3679736" cy="26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80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83395D-F5CA-4E85-9CB8-E72C0E3E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4F22701-5F1E-4E1C-9B7A-224B9B014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101" y="678899"/>
            <a:ext cx="6281873" cy="5248622"/>
          </a:xfrm>
        </p:spPr>
        <p:txBody>
          <a:bodyPr>
            <a:normAutofit fontScale="70000" lnSpcReduction="20000"/>
          </a:bodyPr>
          <a:lstStyle/>
          <a:p>
            <a:r>
              <a:rPr lang="el-GR" sz="2900" dirty="0"/>
              <a:t>Όταν παίζουν μουσική </a:t>
            </a:r>
            <a:r>
              <a:rPr lang="el-GR" sz="2900" dirty="0">
                <a:solidFill>
                  <a:srgbClr val="FF0000"/>
                </a:solidFill>
              </a:rPr>
              <a:t>πολλά μουσικά όργανα μαζί</a:t>
            </a:r>
            <a:r>
              <a:rPr lang="el-GR" sz="2900" dirty="0"/>
              <a:t>, αυτή η ομάδα λέγεται </a:t>
            </a:r>
            <a:r>
              <a:rPr lang="el-GR" sz="2900" b="1" dirty="0">
                <a:solidFill>
                  <a:srgbClr val="FF0000"/>
                </a:solidFill>
              </a:rPr>
              <a:t>ΟΡΧΗΣΤΡΑ</a:t>
            </a:r>
            <a:r>
              <a:rPr lang="el-GR" sz="2900" dirty="0"/>
              <a:t>.</a:t>
            </a:r>
          </a:p>
          <a:p>
            <a:r>
              <a:rPr lang="el-GR" sz="2900" dirty="0">
                <a:solidFill>
                  <a:srgbClr val="FF0000"/>
                </a:solidFill>
              </a:rPr>
              <a:t>Η Ορχήστρα χρειάζεται μαέστρο</a:t>
            </a:r>
          </a:p>
          <a:p>
            <a:r>
              <a:rPr lang="el-GR" sz="2900" dirty="0"/>
              <a:t>Ακούστε εδώ τον ήχο μιας ορχήστρας (πατήστε πάνω στο μεγάφωνο):  </a:t>
            </a:r>
          </a:p>
          <a:p>
            <a:endParaRPr lang="el-GR" sz="2900" dirty="0"/>
          </a:p>
          <a:p>
            <a:pPr marL="0" indent="0">
              <a:buNone/>
            </a:pPr>
            <a:endParaRPr lang="el-GR" sz="2900" dirty="0"/>
          </a:p>
          <a:p>
            <a:pPr marL="0" indent="0">
              <a:buNone/>
            </a:pPr>
            <a:r>
              <a:rPr lang="el-GR" sz="2900" b="1" dirty="0"/>
              <a:t>Όταν παίζουν μουσική λίγα όργανα μαζί ή ένα όργανο μόνο του, που αλλιώς λέγεται σόλο, τότε δεν χρειάζεται μαέστρος</a:t>
            </a:r>
          </a:p>
          <a:p>
            <a:r>
              <a:rPr lang="el-GR" sz="2900" dirty="0"/>
              <a:t>Ακούστε εδώ τον ήχο ενός σόλο οργάνου:</a:t>
            </a:r>
          </a:p>
          <a:p>
            <a:pPr marL="0" indent="0">
              <a:buNone/>
            </a:pPr>
            <a:endParaRPr lang="el-GR" sz="2400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</a:t>
            </a:r>
          </a:p>
        </p:txBody>
      </p:sp>
      <p:pic>
        <p:nvPicPr>
          <p:cNvPr id="4" name="Εικόνα 3" descr="Αντρις Νέλσονς: «Τέλος ο μαέστρος-σούπερσταρ, μια ορχήστρα απαιτεί ...">
            <a:extLst>
              <a:ext uri="{FF2B5EF4-FFF2-40B4-BE49-F238E27FC236}">
                <a16:creationId xmlns:a16="http://schemas.microsoft.com/office/drawing/2014/main" xmlns="" id="{FE67F695-0DDF-44C5-B561-BB859F50E1B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1" y="2349924"/>
            <a:ext cx="3498979" cy="245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C3E0FDBE-6EFA-4C17-9255-A1E538339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70504" y="4806365"/>
            <a:ext cx="487363" cy="487363"/>
          </a:xfrm>
          <a:prstGeom prst="rect">
            <a:avLst/>
          </a:prstGeom>
        </p:spPr>
      </p:pic>
      <p:pic>
        <p:nvPicPr>
          <p:cNvPr id="13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CA145418-AD5F-4D90-B168-BE07771724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2858" y="26784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F661C8-4AC1-41B0-8703-B8E83B74B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A8DBA74-6A4B-49A2-9E10-0664F8252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/>
              <a:t>Μία </a:t>
            </a:r>
            <a:r>
              <a:rPr lang="el-GR" sz="2000" b="1" dirty="0">
                <a:solidFill>
                  <a:srgbClr val="FF0000"/>
                </a:solidFill>
              </a:rPr>
              <a:t>ΧΟΡΩΔΙΑ</a:t>
            </a:r>
            <a:r>
              <a:rPr lang="el-GR" sz="2000" dirty="0"/>
              <a:t> επίσης </a:t>
            </a:r>
            <a:r>
              <a:rPr lang="el-GR" sz="2000" b="1" dirty="0">
                <a:solidFill>
                  <a:srgbClr val="FF0000"/>
                </a:solidFill>
              </a:rPr>
              <a:t>ΧΡΕΙΑΖΕΤΑΙ ΜΑΕΣΤΡΟ</a:t>
            </a:r>
            <a:r>
              <a:rPr lang="el-GR" sz="2000" dirty="0"/>
              <a:t>, γιατί η χορωδία είναι ομάδα πολλών τραγουδιστών που τραγουδούν μαζί.</a:t>
            </a:r>
          </a:p>
          <a:p>
            <a:r>
              <a:rPr lang="el-GR" sz="2000" dirty="0"/>
              <a:t>Ακούστε εδώ τον ήχο μιας Χορωδίας:</a:t>
            </a:r>
          </a:p>
          <a:p>
            <a:endParaRPr lang="el-GR" sz="2000" dirty="0"/>
          </a:p>
          <a:p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Όταν τραγουδούν λίγα άτομα μαζί ή ένας μόνο τραγουδιστής, που αλλιώς λέγεται σόλο, τότε δεν χρειάζεται μαέστρος.</a:t>
            </a:r>
          </a:p>
          <a:p>
            <a:r>
              <a:rPr lang="el-GR" sz="2000" dirty="0"/>
              <a:t>Ακούστε εδώ τον ήχο ενός σόλο τραγουδιστή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 descr="Χορωδία, Στάδιο, Μουσική, Απόδοση">
            <a:extLst>
              <a:ext uri="{FF2B5EF4-FFF2-40B4-BE49-F238E27FC236}">
                <a16:creationId xmlns:a16="http://schemas.microsoft.com/office/drawing/2014/main" xmlns="" id="{728FD691-D97A-46C0-8128-60CEE43F2E1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1" y="2349924"/>
            <a:ext cx="3498980" cy="245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603B0B29-F94B-4608-83C1-A366D00A74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8109" y="2655775"/>
            <a:ext cx="487363" cy="487363"/>
          </a:xfrm>
          <a:prstGeom prst="rect">
            <a:avLst/>
          </a:prstGeom>
        </p:spPr>
      </p:pic>
      <p:pic>
        <p:nvPicPr>
          <p:cNvPr id="10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612A52FB-E67F-485F-AA66-24F643151C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5965" y="52807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1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9E5419-C40D-43D1-8D61-292FC334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1</a:t>
            </a:r>
            <a:r>
              <a:rPr lang="el-GR" b="1" baseline="30000" dirty="0"/>
              <a:t>η</a:t>
            </a:r>
            <a:r>
              <a:rPr lang="el-GR" b="1" dirty="0"/>
              <a:t> Δραστηριότητα</a:t>
            </a:r>
            <a:br>
              <a:rPr lang="el-GR" b="1" dirty="0"/>
            </a:br>
            <a:r>
              <a:rPr lang="el-GR" sz="3200" dirty="0"/>
              <a:t>(μέτριας δυσκολίας)</a:t>
            </a:r>
            <a:endParaRPr lang="el-GR" sz="32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B4E7B7-CD6E-49FA-8AA6-2016A4FAD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250" y="-1047565"/>
            <a:ext cx="6411070" cy="4767309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Ακούστε τα ηχητικά παραδείγματα στην πρώτη στήλη και αντιστοιχίστε τα με τις μουσικές έννοιες της δεύτερης στήλης </a:t>
            </a:r>
            <a:r>
              <a:rPr lang="el-GR" dirty="0"/>
              <a:t>(να γίνει προφορικά η άσκηση)</a:t>
            </a:r>
            <a:r>
              <a:rPr lang="en-US" dirty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graphicFrame>
        <p:nvGraphicFramePr>
          <p:cNvPr id="6" name="Πίνακας 6">
            <a:extLst>
              <a:ext uri="{FF2B5EF4-FFF2-40B4-BE49-F238E27FC236}">
                <a16:creationId xmlns:a16="http://schemas.microsoft.com/office/drawing/2014/main" xmlns="" id="{735A7744-786D-43A2-B571-0B92BDA8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351615"/>
              </p:ext>
            </p:extLst>
          </p:nvPr>
        </p:nvGraphicFramePr>
        <p:xfrm>
          <a:off x="4714041" y="1720350"/>
          <a:ext cx="7111014" cy="388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7703">
                  <a:extLst>
                    <a:ext uri="{9D8B030D-6E8A-4147-A177-3AD203B41FA5}">
                      <a16:colId xmlns:a16="http://schemas.microsoft.com/office/drawing/2014/main" xmlns="" val="3356362974"/>
                    </a:ext>
                  </a:extLst>
                </a:gridCol>
                <a:gridCol w="3533311">
                  <a:extLst>
                    <a:ext uri="{9D8B030D-6E8A-4147-A177-3AD203B41FA5}">
                      <a16:colId xmlns:a16="http://schemas.microsoft.com/office/drawing/2014/main" xmlns="" val="2209082802"/>
                    </a:ext>
                  </a:extLst>
                </a:gridCol>
              </a:tblGrid>
              <a:tr h="951829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b="0" dirty="0">
                          <a:solidFill>
                            <a:schemeClr val="tx1"/>
                          </a:solidFill>
                        </a:rPr>
                        <a:t>Σόλο (ένα) μουσικό όργανο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463081"/>
                  </a:ext>
                </a:extLst>
              </a:tr>
              <a:tr h="969401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Χορωδία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2606246"/>
                  </a:ext>
                </a:extLst>
              </a:tr>
              <a:tr h="93376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Ορχήστρα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967567"/>
                  </a:ext>
                </a:extLst>
              </a:tr>
              <a:tr h="102646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/>
                        <a:t>Σόλο (ένας) τραγουδιστής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297257"/>
                  </a:ext>
                </a:extLst>
              </a:tr>
            </a:tbl>
          </a:graphicData>
        </a:graphic>
      </p:graphicFrame>
      <p:pic>
        <p:nvPicPr>
          <p:cNvPr id="8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F1878E2B-B6C5-4A48-9E8B-C302FD7CF6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5181" y="1720350"/>
            <a:ext cx="487363" cy="487363"/>
          </a:xfrm>
          <a:prstGeom prst="rect">
            <a:avLst/>
          </a:prstGeom>
        </p:spPr>
      </p:pic>
      <p:pic>
        <p:nvPicPr>
          <p:cNvPr id="9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A9181B26-3976-4D5B-94FB-7E72B58F6B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5180" y="2720047"/>
            <a:ext cx="487363" cy="487363"/>
          </a:xfrm>
          <a:prstGeom prst="rect">
            <a:avLst/>
          </a:prstGeom>
        </p:spPr>
      </p:pic>
      <p:pic>
        <p:nvPicPr>
          <p:cNvPr id="10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F874CE82-6654-4EA5-8543-E4C7880638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5180" y="3732229"/>
            <a:ext cx="487363" cy="487363"/>
          </a:xfrm>
          <a:prstGeom prst="rect">
            <a:avLst/>
          </a:prstGeom>
        </p:spPr>
      </p:pic>
      <p:pic>
        <p:nvPicPr>
          <p:cNvPr id="11" name="Εγγεγραμμένος ήχος">
            <a:hlinkClick r:id="" action="ppaction://media"/>
            <a:extLst>
              <a:ext uri="{FF2B5EF4-FFF2-40B4-BE49-F238E27FC236}">
                <a16:creationId xmlns:a16="http://schemas.microsoft.com/office/drawing/2014/main" xmlns="" id="{607EC1EE-B1CA-4E99-8B5E-C26BF744B87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25180" y="485423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1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22447AD-1193-4ED6-B7B5-24419087F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b="1" dirty="0"/>
              <a:t>2</a:t>
            </a:r>
            <a:r>
              <a:rPr lang="el-GR" sz="4400" b="1" baseline="30000" dirty="0"/>
              <a:t>η</a:t>
            </a:r>
            <a:r>
              <a:rPr lang="el-GR" sz="4400" b="1" dirty="0"/>
              <a:t> Δραστηριότητα</a:t>
            </a:r>
            <a:r>
              <a:rPr lang="el-GR" b="1" dirty="0"/>
              <a:t/>
            </a:r>
            <a:br>
              <a:rPr lang="el-GR" b="1" dirty="0"/>
            </a:br>
            <a:r>
              <a:rPr lang="el-GR" sz="3200" dirty="0"/>
              <a:t>(μέτριας δυσκολίας/ λίγο πιο απαιτητική)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5035277-7F50-423E-9A2D-31FA5EBD7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Επιλέξτε  τη  σωστή απάντηση στις επόμενες προτάσεις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l-GR" dirty="0"/>
              <a:t>να γίνει προφορικά η άσκηση).</a:t>
            </a:r>
            <a:endParaRPr lang="el-GR" b="1" dirty="0"/>
          </a:p>
          <a:p>
            <a:r>
              <a:rPr lang="el-GR" dirty="0"/>
              <a:t>Για να διευθύνει ένας μαέστρος κουνάει τα  </a:t>
            </a:r>
            <a:r>
              <a:rPr lang="el-GR" b="1" dirty="0"/>
              <a:t>_ _ _ _ _ </a:t>
            </a:r>
            <a:r>
              <a:rPr lang="el-GR" dirty="0"/>
              <a:t>του.</a:t>
            </a:r>
          </a:p>
          <a:p>
            <a:pPr marL="0" indent="0">
              <a:buNone/>
            </a:pPr>
            <a:r>
              <a:rPr lang="el-GR" dirty="0"/>
              <a:t>    α. πόδια                     β. χέρια</a:t>
            </a:r>
          </a:p>
          <a:p>
            <a:r>
              <a:rPr lang="el-GR" dirty="0"/>
              <a:t>Συνήθως ένας μαέστρος κρατάει _ _ _ _ _ _ _ _ .</a:t>
            </a:r>
          </a:p>
          <a:p>
            <a:pPr marL="0" indent="0">
              <a:buNone/>
            </a:pPr>
            <a:r>
              <a:rPr lang="el-GR" dirty="0"/>
              <a:t>     α. καλαμάκι              β. μπαγκέτα</a:t>
            </a:r>
          </a:p>
          <a:p>
            <a:r>
              <a:rPr lang="el-GR" dirty="0"/>
              <a:t>Μία ομάδα μουσικών που παίζουν μουσικά όργανα όλοι μαζί λέγεται _ _ _ _ _ _ _ _ .</a:t>
            </a:r>
          </a:p>
          <a:p>
            <a:pPr marL="0" indent="0">
              <a:buNone/>
            </a:pPr>
            <a:r>
              <a:rPr lang="el-GR" dirty="0"/>
              <a:t>     α. ορχήστρα             β. κιθάρα</a:t>
            </a:r>
          </a:p>
          <a:p>
            <a:r>
              <a:rPr lang="el-GR" dirty="0"/>
              <a:t>Μία ομάδα τραγουδιστών που τραγουδούν όλοι μαζί λέγεται _ _ _ _ _ _ _.</a:t>
            </a:r>
          </a:p>
          <a:p>
            <a:pPr marL="0" indent="0">
              <a:buNone/>
            </a:pPr>
            <a:r>
              <a:rPr lang="el-GR" dirty="0"/>
              <a:t>     α. τραγούδι              β. χορωδία</a:t>
            </a:r>
          </a:p>
        </p:txBody>
      </p:sp>
    </p:spTree>
    <p:extLst>
      <p:ext uri="{BB962C8B-B14F-4D97-AF65-F5344CB8AC3E}">
        <p14:creationId xmlns:p14="http://schemas.microsoft.com/office/powerpoint/2010/main" val="166068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B70E54-C100-432D-9CCA-E030B1D7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3</a:t>
            </a:r>
            <a:r>
              <a:rPr lang="el-GR" b="1" baseline="30000" dirty="0"/>
              <a:t>η</a:t>
            </a:r>
            <a:r>
              <a:rPr lang="el-GR" b="1" dirty="0"/>
              <a:t> Δραστηριότητα</a:t>
            </a:r>
            <a:br>
              <a:rPr lang="el-GR" b="1" dirty="0"/>
            </a:br>
            <a:r>
              <a:rPr lang="el-GR" sz="3200" dirty="0"/>
              <a:t>(εύκολη)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2AE1603-F9F3-4571-A460-BFFA8E772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Παρακολουθήστε έναν μαέστρο που διευθύνει μία ορχήστρα</a:t>
            </a:r>
            <a:r>
              <a:rPr lang="en-US" dirty="0"/>
              <a:t> (J. </a:t>
            </a:r>
            <a:r>
              <a:rPr lang="en-US"/>
              <a:t>Brahms </a:t>
            </a:r>
            <a:r>
              <a:rPr lang="en-US" dirty="0"/>
              <a:t>“Hungarian Dances N. 5 &amp; 6”)</a:t>
            </a:r>
            <a:r>
              <a:rPr lang="el-GR" dirty="0"/>
              <a:t> </a:t>
            </a:r>
            <a:r>
              <a:rPr lang="en-US" dirty="0">
                <a:hlinkClick r:id="rId2"/>
              </a:rPr>
              <a:t>https://www.youtube.com/watch?v=O192eo9zbT4</a:t>
            </a:r>
            <a:endParaRPr lang="el-GR" dirty="0"/>
          </a:p>
          <a:p>
            <a:r>
              <a:rPr lang="el-GR" dirty="0"/>
              <a:t>Παρακολουθήστε έναν μαέστρο που διευθύνει μία χορωδία</a:t>
            </a:r>
            <a:r>
              <a:rPr lang="en-US" dirty="0"/>
              <a:t> (J. Pachelbel “Canon”) </a:t>
            </a:r>
            <a:r>
              <a:rPr lang="en-US" dirty="0">
                <a:hlinkClick r:id="rId3"/>
              </a:rPr>
              <a:t>https://www.youtube.com/watch?v=o2qsvDUbeRQ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b="1" dirty="0"/>
              <a:t>Και για το τέλος…</a:t>
            </a:r>
          </a:p>
          <a:p>
            <a:pPr marL="0" indent="0">
              <a:buNone/>
            </a:pPr>
            <a:r>
              <a:rPr lang="el-GR" b="1" dirty="0"/>
              <a:t>Παρακολουθήστε τον αγαπημένο μας </a:t>
            </a:r>
            <a:r>
              <a:rPr lang="el-GR" b="1" dirty="0" err="1"/>
              <a:t>Μίκυ</a:t>
            </a:r>
            <a:r>
              <a:rPr lang="el-GR" b="1" dirty="0"/>
              <a:t> Μάους σε ρόλο μαέστρου…</a:t>
            </a:r>
            <a:r>
              <a:rPr lang="en-US" b="1" dirty="0"/>
              <a:t> </a:t>
            </a:r>
            <a:r>
              <a:rPr lang="en-US" dirty="0"/>
              <a:t>(W. Disney “The Band Concert”)</a:t>
            </a:r>
            <a:r>
              <a:rPr lang="en-US" b="1" dirty="0"/>
              <a:t> </a:t>
            </a:r>
            <a:r>
              <a:rPr lang="en-US" dirty="0">
                <a:hlinkClick r:id="rId4"/>
              </a:rPr>
              <a:t>https://www.youtube.com/watch?v=7KFvruPLyAg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335343318"/>
      </p:ext>
    </p:extLst>
  </p:cSld>
  <p:clrMapOvr>
    <a:masterClrMapping/>
  </p:clrMapOvr>
</p:sld>
</file>

<file path=ppt/theme/theme1.xml><?xml version="1.0" encoding="utf-8"?>
<a:theme xmlns:a="http://schemas.openxmlformats.org/drawingml/2006/main" name="Άτλαντας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{809DAB49-AA8B-4379-8978-5BE06FAAC204}tf16401371</Template>
  <TotalTime>376</TotalTime>
  <Words>416</Words>
  <Application>Microsoft Office PowerPoint</Application>
  <PresentationFormat>Προσαρμογή</PresentationFormat>
  <Paragraphs>55</Paragraphs>
  <Slides>8</Slides>
  <Notes>0</Notes>
  <HiddenSlides>0</HiddenSlides>
  <MMClips>8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Άτλαντας</vt:lpstr>
      <vt:lpstr>9ο Μάθημα «Τι κάνει ένας μαέστρος;» </vt:lpstr>
      <vt:lpstr> </vt:lpstr>
      <vt:lpstr>Παρουσίαση του PowerPoint</vt:lpstr>
      <vt:lpstr>Παρουσίαση του PowerPoint</vt:lpstr>
      <vt:lpstr>Παρουσίαση του PowerPoint</vt:lpstr>
      <vt:lpstr>1η Δραστηριότητα (μέτριας δυσκολίας)</vt:lpstr>
      <vt:lpstr>2η Δραστηριότητα (μέτριας δυσκολίας/ λίγο πιο απαιτητική) </vt:lpstr>
      <vt:lpstr>3η Δραστηριότητα (εύκολη)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9ο Μάθημα «Τι κάνει ένας μαέστρος;»</dc:title>
  <dc:creator>Γεωργία</dc:creator>
  <cp:lastModifiedBy>Lenovo</cp:lastModifiedBy>
  <cp:revision>35</cp:revision>
  <dcterms:created xsi:type="dcterms:W3CDTF">2020-05-03T19:56:25Z</dcterms:created>
  <dcterms:modified xsi:type="dcterms:W3CDTF">2020-05-04T14:15:32Z</dcterms:modified>
</cp:coreProperties>
</file>